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50.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53.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56.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4"/>
  </p:notesMasterIdLst>
  <p:sldIdLst>
    <p:sldId id="2076138295" r:id="rId7"/>
    <p:sldId id="2076138301" r:id="rId8"/>
    <p:sldId id="2076138325" r:id="rId9"/>
    <p:sldId id="2076137912" r:id="rId10"/>
    <p:sldId id="2076138311" r:id="rId11"/>
    <p:sldId id="2076138388" r:id="rId12"/>
    <p:sldId id="2076138332" r:id="rId13"/>
    <p:sldId id="2076138411" r:id="rId14"/>
    <p:sldId id="2076138412" r:id="rId15"/>
    <p:sldId id="2076138461" r:id="rId16"/>
    <p:sldId id="2076138459" r:id="rId17"/>
    <p:sldId id="2076138441" r:id="rId18"/>
    <p:sldId id="2076138442" r:id="rId19"/>
    <p:sldId id="2076138326" r:id="rId20"/>
    <p:sldId id="10052" r:id="rId21"/>
    <p:sldId id="2076138350" r:id="rId22"/>
    <p:sldId id="2076138333" r:id="rId23"/>
    <p:sldId id="2076138334" r:id="rId24"/>
    <p:sldId id="2076138373" r:id="rId25"/>
    <p:sldId id="2076138335" r:id="rId26"/>
    <p:sldId id="2076138362" r:id="rId27"/>
    <p:sldId id="2076138372" r:id="rId28"/>
    <p:sldId id="2076138406" r:id="rId29"/>
    <p:sldId id="2076138407" r:id="rId30"/>
    <p:sldId id="2076138408" r:id="rId31"/>
    <p:sldId id="2076138374" r:id="rId32"/>
    <p:sldId id="2076138336" r:id="rId33"/>
    <p:sldId id="2076138337" r:id="rId34"/>
    <p:sldId id="2076138338" r:id="rId35"/>
    <p:sldId id="2076138339" r:id="rId36"/>
    <p:sldId id="2076138361" r:id="rId37"/>
    <p:sldId id="2076138363" r:id="rId38"/>
    <p:sldId id="2076138340" r:id="rId39"/>
    <p:sldId id="2076138341" r:id="rId40"/>
    <p:sldId id="2076138377" r:id="rId41"/>
    <p:sldId id="2076138354" r:id="rId42"/>
    <p:sldId id="2076138343" r:id="rId43"/>
    <p:sldId id="2076138397" r:id="rId44"/>
    <p:sldId id="2076138398" r:id="rId45"/>
    <p:sldId id="2076138399" r:id="rId46"/>
    <p:sldId id="2076138400" r:id="rId47"/>
    <p:sldId id="2076138401" r:id="rId48"/>
    <p:sldId id="2076138402" r:id="rId49"/>
    <p:sldId id="2076138460" r:id="rId50"/>
    <p:sldId id="2076138358" r:id="rId51"/>
    <p:sldId id="2076138359" r:id="rId52"/>
    <p:sldId id="2076138369" r:id="rId53"/>
    <p:sldId id="2076138370" r:id="rId54"/>
    <p:sldId id="2076138371" r:id="rId55"/>
    <p:sldId id="2076138360" r:id="rId56"/>
    <p:sldId id="2076138410" r:id="rId57"/>
    <p:sldId id="2076138426" r:id="rId58"/>
    <p:sldId id="2076138427" r:id="rId59"/>
    <p:sldId id="2076138428" r:id="rId60"/>
    <p:sldId id="2076138432" r:id="rId61"/>
    <p:sldId id="2076138433" r:id="rId62"/>
    <p:sldId id="2076138430" r:id="rId63"/>
    <p:sldId id="2076138431" r:id="rId64"/>
    <p:sldId id="2076138434" r:id="rId65"/>
    <p:sldId id="2076138435" r:id="rId66"/>
    <p:sldId id="2076138436" r:id="rId67"/>
    <p:sldId id="2076138365" r:id="rId68"/>
    <p:sldId id="2076138366" r:id="rId69"/>
    <p:sldId id="2076138367" r:id="rId70"/>
    <p:sldId id="2076138368" r:id="rId71"/>
    <p:sldId id="2076138208" r:id="rId72"/>
    <p:sldId id="2076138271" r:id="rId73"/>
    <p:sldId id="1385" r:id="rId74"/>
    <p:sldId id="2076138446" r:id="rId75"/>
    <p:sldId id="2076138443" r:id="rId76"/>
    <p:sldId id="2076138458" r:id="rId77"/>
    <p:sldId id="2076138409" r:id="rId78"/>
    <p:sldId id="2076138403" r:id="rId79"/>
    <p:sldId id="2076138375" r:id="rId80"/>
    <p:sldId id="2076138382" r:id="rId81"/>
    <p:sldId id="2076138429" r:id="rId82"/>
    <p:sldId id="2076138404" r:id="rId83"/>
    <p:sldId id="2076138405" r:id="rId84"/>
    <p:sldId id="2076138376" r:id="rId85"/>
    <p:sldId id="2076138383" r:id="rId86"/>
    <p:sldId id="2076138462" r:id="rId87"/>
    <p:sldId id="2076138327" r:id="rId88"/>
    <p:sldId id="2076137318" r:id="rId89"/>
    <p:sldId id="2076138390" r:id="rId90"/>
    <p:sldId id="2076138389" r:id="rId91"/>
    <p:sldId id="2076138391" r:id="rId92"/>
    <p:sldId id="2076138344" r:id="rId93"/>
    <p:sldId id="2076138387" r:id="rId94"/>
    <p:sldId id="2076138345" r:id="rId95"/>
    <p:sldId id="2076138378" r:id="rId96"/>
    <p:sldId id="2076138394" r:id="rId97"/>
    <p:sldId id="2076138379" r:id="rId98"/>
    <p:sldId id="2076138392" r:id="rId99"/>
    <p:sldId id="2076138380" r:id="rId100"/>
    <p:sldId id="2076138393" r:id="rId101"/>
    <p:sldId id="2076138396" r:id="rId102"/>
    <p:sldId id="2076138355" r:id="rId103"/>
    <p:sldId id="2076138463" r:id="rId104"/>
    <p:sldId id="1370" r:id="rId105"/>
    <p:sldId id="2076138386" r:id="rId106"/>
    <p:sldId id="2076138364" r:id="rId107"/>
    <p:sldId id="2076138384" r:id="rId108"/>
    <p:sldId id="2076138385" r:id="rId109"/>
    <p:sldId id="2452" r:id="rId110"/>
    <p:sldId id="2076137914" r:id="rId111"/>
    <p:sldId id="2076138312" r:id="rId112"/>
    <p:sldId id="2076138439" r:id="rId113"/>
    <p:sldId id="2076138347" r:id="rId114"/>
    <p:sldId id="2076138331" r:id="rId115"/>
    <p:sldId id="1387" r:id="rId116"/>
    <p:sldId id="2076138348" r:id="rId117"/>
    <p:sldId id="2076138349" r:id="rId118"/>
    <p:sldId id="2076138413" r:id="rId119"/>
    <p:sldId id="2076138451" r:id="rId120"/>
    <p:sldId id="2076138422" r:id="rId121"/>
    <p:sldId id="2076138452" r:id="rId122"/>
    <p:sldId id="2076138453" r:id="rId123"/>
    <p:sldId id="2076138454" r:id="rId124"/>
    <p:sldId id="2076138415" r:id="rId125"/>
    <p:sldId id="2076138455" r:id="rId126"/>
    <p:sldId id="2076138416" r:id="rId127"/>
    <p:sldId id="2076138417" r:id="rId128"/>
    <p:sldId id="2076138418" r:id="rId129"/>
    <p:sldId id="2076138456" r:id="rId130"/>
    <p:sldId id="2076138421" r:id="rId131"/>
    <p:sldId id="2076138414" r:id="rId132"/>
    <p:sldId id="2076138425" r:id="rId133"/>
    <p:sldId id="2076138395" r:id="rId134"/>
    <p:sldId id="2076138419" r:id="rId135"/>
    <p:sldId id="2076138356" r:id="rId136"/>
    <p:sldId id="2076138420" r:id="rId137"/>
    <p:sldId id="2076138423" r:id="rId138"/>
    <p:sldId id="2076138424" r:id="rId139"/>
    <p:sldId id="2076138464" r:id="rId140"/>
    <p:sldId id="2076138449" r:id="rId141"/>
    <p:sldId id="2076138457" r:id="rId142"/>
    <p:sldId id="2076138445" r:id="rId143"/>
    <p:sldId id="2076138305" r:id="rId144"/>
    <p:sldId id="2076138351" r:id="rId145"/>
    <p:sldId id="2076138437" r:id="rId146"/>
    <p:sldId id="2076138438" r:id="rId147"/>
    <p:sldId id="2076138447" r:id="rId148"/>
    <p:sldId id="2076138448" r:id="rId149"/>
    <p:sldId id="2076138225" r:id="rId150"/>
    <p:sldId id="2076138270" r:id="rId151"/>
    <p:sldId id="2076138226" r:id="rId152"/>
    <p:sldId id="2449"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Break" id="{A64599C3-E489-4A18-B5B9-9CCB186B3120}">
          <p14:sldIdLst>
            <p14:sldId id="2076138441"/>
            <p14:sldId id="2076138442"/>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Catching Attacks" id="{54E50252-FCCE-491C-B937-405BD8E17E5E}">
          <p14:sldIdLst>
            <p14:sldId id="2076138358"/>
            <p14:sldId id="2076138359"/>
            <p14:sldId id="2076138369"/>
            <p14:sldId id="2076138370"/>
            <p14:sldId id="2076138371"/>
            <p14:sldId id="2076138360"/>
            <p14:sldId id="2076138410"/>
            <p14:sldId id="2076138426"/>
            <p14:sldId id="2076138427"/>
            <p14:sldId id="2076138428"/>
            <p14:sldId id="2076138432"/>
            <p14:sldId id="2076138433"/>
            <p14:sldId id="2076138430"/>
            <p14:sldId id="2076138431"/>
            <p14:sldId id="2076138434"/>
            <p14:sldId id="2076138435"/>
            <p14:sldId id="2076138436"/>
            <p14:sldId id="2076138365"/>
            <p14:sldId id="2076138366"/>
            <p14:sldId id="2076138367"/>
            <p14:sldId id="2076138368"/>
          </p14:sldIdLst>
        </p14:section>
        <p14:section name="Q + A" id="{A5576147-FFC6-42B1-9A8C-60BA9E905AEA}">
          <p14:sldIdLst>
            <p14:sldId id="2076138208"/>
            <p14:sldId id="2076138271"/>
          </p14:sldIdLst>
        </p14:section>
        <p14:section name="Activity 3 : Attack Patterns" id="{7A3B2B87-14CB-4D6F-9C35-485FA4591BF5}">
          <p14:sldIdLst>
            <p14:sldId id="1385"/>
          </p14:sldIdLst>
        </p14:section>
        <p14:section name="Labs" id="{6FF0EC08-CB0B-449A-8DF7-CAC91BED856F}">
          <p14:sldIdLst>
            <p14:sldId id="2076138446"/>
          </p14:sldIdLst>
        </p14:section>
        <p14:section name="Long Break" id="{58036EBB-2C2A-45BA-B31C-41DBEF982A06}">
          <p14:sldIdLst>
            <p14:sldId id="2076138443"/>
            <p14:sldId id="2076138458"/>
          </p14:sldIdLst>
        </p14:section>
        <p14:section name="Windows Defender + Microsoft Defender" id="{A01FF139-4F9F-4CF3-8535-09A403B04360}">
          <p14:sldIdLst>
            <p14:sldId id="2076138409"/>
            <p14:sldId id="2076138403"/>
            <p14:sldId id="2076138375"/>
            <p14:sldId id="2076138382"/>
            <p14:sldId id="2076138429"/>
            <p14:sldId id="2076138404"/>
            <p14:sldId id="2076138405"/>
            <p14:sldId id="2076138376"/>
            <p14:sldId id="2076138383"/>
            <p14:sldId id="2076138462"/>
          </p14:sldIdLst>
        </p14:section>
        <p14:section name="Attack Analysis" id="{3AD4D423-8E6D-4E28-B59B-055DBE2A66BB}">
          <p14:sldIdLst>
            <p14:sldId id="2076138327"/>
            <p14:sldId id="2076137318"/>
            <p14:sldId id="2076138390"/>
            <p14:sldId id="2076138389"/>
            <p14:sldId id="2076138391"/>
            <p14:sldId id="2076138344"/>
            <p14:sldId id="2076138387"/>
            <p14:sldId id="2076138345"/>
            <p14:sldId id="2076138378"/>
            <p14:sldId id="2076138394"/>
            <p14:sldId id="2076138379"/>
            <p14:sldId id="2076138392"/>
            <p14:sldId id="2076138380"/>
            <p14:sldId id="2076138393"/>
            <p14:sldId id="2076138396"/>
            <p14:sldId id="2076138355"/>
            <p14:sldId id="2076138463"/>
          </p14:sldIdLst>
        </p14:section>
        <p14:section name="Emerging Threats" id="{886D0728-0F21-4644-A333-831019C0CD9C}">
          <p14:sldIdLst>
            <p14:sldId id="1370"/>
            <p14:sldId id="2076138386"/>
            <p14:sldId id="2076138364"/>
            <p14:sldId id="2076138384"/>
            <p14:sldId id="2076138385"/>
            <p14:sldId id="2452"/>
          </p14:sldIdLst>
        </p14:section>
        <p14:section name="Best Practices" id="{FC59F4FC-9B8F-426F-8678-81EBAEF03854}">
          <p14:sldIdLst>
            <p14:sldId id="2076137914"/>
            <p14:sldId id="2076138312"/>
            <p14:sldId id="2076138439"/>
            <p14:sldId id="2076138347"/>
            <p14:sldId id="2076138331"/>
            <p14:sldId id="1387"/>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201C8AC4-72A0-48CC-B9BB-F6B3A3A6A49D}">
          <p14:sldIdLst>
            <p14:sldId id="2076138449"/>
            <p14:sldId id="2076138457"/>
          </p14:sldIdLst>
        </p14:section>
        <p14:section name="Activity 4 : Restoring Systems" id="{89ADFB89-8C55-40BE-9D7F-E891C6D8C28C}">
          <p14:sldIdLst>
            <p14:sldId id="2076138445"/>
          </p14:sldIdLst>
        </p14:section>
        <p14:section name="Labs" id="{00B4DDF0-86FB-4D95-84AB-EB7699EB0CDA}">
          <p14:sldIdLst>
            <p14:sldId id="207613830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5C2D91"/>
    <a:srgbClr val="32145A"/>
    <a:srgbClr val="DC403B"/>
    <a:srgbClr val="2284AB"/>
    <a:srgbClr val="B4A0FF"/>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3" d="100"/>
          <a:sy n="103" d="100"/>
        </p:scale>
        <p:origin x="196" y="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presProps" Target="pres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slide" Target="slides/slide1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echcommunity.microsoft.com/t5/microsoft-defender-for-endpoint/how-automation-brings-value-to-your-security-teams/ba-p/729297"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echcommunity.microsoft.com/t5/microsoft-defender-for-endpoint/how-automation-brings-value-to-your-security-teams/ba-p/729297"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echcommunity.microsoft.com/t5/microsoft-defender-for-endpoint/how-automation-brings-value-to-your-security-teams/ba-p/729297"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echcommunity.microsoft.com/t5/microsoft-defender-for-endpoint/how-automation-brings-value-to-your-security-teams/ba-p/729297"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microsoft.com/security/blog/2018/12/19/tackling-phishing-with-signal-sharing-and-machine-learnin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microsoft.com/security/blog/2020/04/21/mitre-attack-evaluation-prove-microsoft-threat-protection-against-threat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microsoft.com/security/blog/2020/04/21/mitre-attack-evaluation-prove-microsoft-threat-protection-against-threat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microsoft.com/security/blog/2020/05/01/microsoft-threat-protection-leads-real-world-detection-mitre-attck-evaluation/"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microsoft.com/security/blog/2020/04/21/mitre-attack-evaluation-prove-microsoft-threat-protection-against-threat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microsoft.com/security/blog/2020/05/01/microsoft-threat-protection-leads-real-world-detection-mitre-attck-evalu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previous-versions/windows/it-pro/windows-8.1-and-8/hh824987(v=win.10)?redirectedfrom=MSD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information-protection/tpm/trusted-platform-module-top-node"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microsoft.com/en-us/wdsi/filesubmission"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microsoft.com/en-us/wdsi/filesubmission"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6/28/2021 9:11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21153417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Defender ATP Automation</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46</a:t>
            </a:fld>
            <a:endParaRPr lang="en-US" dirty="0"/>
          </a:p>
        </p:txBody>
      </p:sp>
    </p:spTree>
    <p:extLst>
      <p:ext uri="{BB962C8B-B14F-4D97-AF65-F5344CB8AC3E}">
        <p14:creationId xmlns:p14="http://schemas.microsoft.com/office/powerpoint/2010/main" val="632551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Defender ATP Automation</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dirty="0"/>
          </a:p>
        </p:txBody>
      </p:sp>
    </p:spTree>
    <p:extLst>
      <p:ext uri="{BB962C8B-B14F-4D97-AF65-F5344CB8AC3E}">
        <p14:creationId xmlns:p14="http://schemas.microsoft.com/office/powerpoint/2010/main" val="731905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Defender ATP Automation</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325376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Defender ATP Automation</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3567272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Tackling phishing with signal-sharing and machine learning - Microsoft Security</a:t>
            </a:r>
            <a:endParaRPr lang="en-US" dirty="0"/>
          </a:p>
          <a:p>
            <a:endParaRPr lang="en-US" dirty="0"/>
          </a:p>
          <a:p>
            <a:r>
              <a:rPr lang="en-US" dirty="0"/>
              <a:t>https://www.microsoft.com/security/blog/2021/01/14/increasing-resilience-against-solorigate-and-other-sophisticated-attacks-with-microsoft-defender/</a:t>
            </a:r>
          </a:p>
          <a:p>
            <a:endParaRPr lang="en-US" dirty="0"/>
          </a:p>
          <a:p>
            <a:r>
              <a:rPr lang="en-US" dirty="0">
                <a:hlinkClick r:id="rId4"/>
              </a:rPr>
              <a:t>MITRE ATT&amp;CK APT 29 evaluation proves Microsoft Threat Protection provides deeper end to end view of advanced threats - Microsoft Security</a:t>
            </a:r>
            <a:endParaRPr lang="en-US" dirty="0"/>
          </a:p>
          <a:p>
            <a:endParaRPr lang="en-US" dirty="0"/>
          </a:p>
          <a:p>
            <a:r>
              <a:rPr lang="en-US" dirty="0"/>
              <a:t>https://www.microsoft.com/security/blog/2021/04/21/mitre-engenuity-attck-evaluation-proves-microsoft-defender-for-endpoint-stops-advanced-attacks-across-platforms/?_lrsc=70c400f5-d07f-42f0-96d6-42e602a3fa29</a:t>
            </a:r>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dirty="0"/>
          </a:p>
        </p:txBody>
      </p:sp>
    </p:spTree>
    <p:extLst>
      <p:ext uri="{BB962C8B-B14F-4D97-AF65-F5344CB8AC3E}">
        <p14:creationId xmlns:p14="http://schemas.microsoft.com/office/powerpoint/2010/main" val="892357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https://www.microsoft.com/security/blog/2021/04/21/mitre-engenuity-attck-evaluation-proves-microsoft-defender-for-endpoint-stops-advanced-attacks-across-platforms/?_lrsc=70c400f5-d07f-42f0-96d6-42e602a3fa29</a:t>
            </a:r>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dirty="0"/>
          </a:p>
        </p:txBody>
      </p:sp>
    </p:spTree>
    <p:extLst>
      <p:ext uri="{BB962C8B-B14F-4D97-AF65-F5344CB8AC3E}">
        <p14:creationId xmlns:p14="http://schemas.microsoft.com/office/powerpoint/2010/main" val="505317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https://www.microsoft.com/security/blog/2018/09/27/out-of-sight-but-not-invisible-defeating-fileless-malware-with-behavior-monitoring-amsi-and-next-gen-av/</a:t>
            </a:r>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dirty="0"/>
          </a:p>
        </p:txBody>
      </p:sp>
    </p:spTree>
    <p:extLst>
      <p:ext uri="{BB962C8B-B14F-4D97-AF65-F5344CB8AC3E}">
        <p14:creationId xmlns:p14="http://schemas.microsoft.com/office/powerpoint/2010/main" val="1206120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dirty="0"/>
          </a:p>
        </p:txBody>
      </p:sp>
    </p:spTree>
    <p:extLst>
      <p:ext uri="{BB962C8B-B14F-4D97-AF65-F5344CB8AC3E}">
        <p14:creationId xmlns:p14="http://schemas.microsoft.com/office/powerpoint/2010/main" val="49301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1495679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https://www.microsoft.com/security/blog/2020/11/30/threat-actor-leverages-coin-miner-techniques-to-stay-under-the-radar-heres-how-to-spot-them/</a:t>
            </a:r>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3193962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https://www.microsoft.com/security/blog/2020/11/30/threat-actor-leverages-coin-miner-techniques-to-stay-under-the-radar-heres-how-to-spot-them/</a:t>
            </a:r>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dirty="0"/>
          </a:p>
        </p:txBody>
      </p:sp>
    </p:spTree>
    <p:extLst>
      <p:ext uri="{BB962C8B-B14F-4D97-AF65-F5344CB8AC3E}">
        <p14:creationId xmlns:p14="http://schemas.microsoft.com/office/powerpoint/2010/main" val="5274912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https://www.microsoft.com/security/blog/2021/05/28/breaking-down-nobeliums-latest-early-stage-toolset/</a:t>
            </a:r>
          </a:p>
        </p:txBody>
      </p:sp>
      <p:sp>
        <p:nvSpPr>
          <p:cNvPr id="4" name="Slide Number Placeholder 3"/>
          <p:cNvSpPr>
            <a:spLocks noGrp="1"/>
          </p:cNvSpPr>
          <p:nvPr>
            <p:ph type="sldNum" sz="quarter" idx="5"/>
          </p:nvPr>
        </p:nvSpPr>
        <p:spPr/>
        <p:txBody>
          <a:bodyPr/>
          <a:lstStyle/>
          <a:p>
            <a:fld id="{67E65352-95B5-4433-84FB-24BF035F4B44}" type="slidenum">
              <a:rPr lang="en-US" smtClean="0"/>
              <a:t>57</a:t>
            </a:fld>
            <a:endParaRPr lang="en-US" dirty="0"/>
          </a:p>
        </p:txBody>
      </p:sp>
    </p:spTree>
    <p:extLst>
      <p:ext uri="{BB962C8B-B14F-4D97-AF65-F5344CB8AC3E}">
        <p14:creationId xmlns:p14="http://schemas.microsoft.com/office/powerpoint/2010/main" val="2510054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https://www.microsoft.com/security/blog/2021/05/28/breaking-down-nobeliums-latest-early-stage-toolset/</a:t>
            </a:r>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dirty="0"/>
          </a:p>
        </p:txBody>
      </p:sp>
    </p:spTree>
    <p:extLst>
      <p:ext uri="{BB962C8B-B14F-4D97-AF65-F5344CB8AC3E}">
        <p14:creationId xmlns:p14="http://schemas.microsoft.com/office/powerpoint/2010/main" val="7251945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https://www.microsoft.com/security/blog/2021/05/28/breaking-down-nobeliums-latest-early-stage-toolset/</a:t>
            </a:r>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dirty="0"/>
          </a:p>
        </p:txBody>
      </p:sp>
    </p:spTree>
    <p:extLst>
      <p:ext uri="{BB962C8B-B14F-4D97-AF65-F5344CB8AC3E}">
        <p14:creationId xmlns:p14="http://schemas.microsoft.com/office/powerpoint/2010/main" val="401288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https://www.microsoft.com/security/blog/2021/05/28/breaking-down-nobeliums-latest-early-stage-toolset/</a:t>
            </a:r>
          </a:p>
        </p:txBody>
      </p:sp>
      <p:sp>
        <p:nvSpPr>
          <p:cNvPr id="4" name="Slide Number Placeholder 3"/>
          <p:cNvSpPr>
            <a:spLocks noGrp="1"/>
          </p:cNvSpPr>
          <p:nvPr>
            <p:ph type="sldNum" sz="quarter" idx="5"/>
          </p:nvPr>
        </p:nvSpPr>
        <p:spPr/>
        <p:txBody>
          <a:bodyPr/>
          <a:lstStyle/>
          <a:p>
            <a:fld id="{67E65352-95B5-4433-84FB-24BF035F4B44}" type="slidenum">
              <a:rPr lang="en-US" smtClean="0"/>
              <a:t>60</a:t>
            </a:fld>
            <a:endParaRPr lang="en-US" dirty="0"/>
          </a:p>
        </p:txBody>
      </p:sp>
    </p:spTree>
    <p:extLst>
      <p:ext uri="{BB962C8B-B14F-4D97-AF65-F5344CB8AC3E}">
        <p14:creationId xmlns:p14="http://schemas.microsoft.com/office/powerpoint/2010/main" val="3239116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https://www.microsoft.com/security/blog/2021/05/28/breaking-down-nobeliums-latest-early-stage-toolset/</a:t>
            </a:r>
          </a:p>
        </p:txBody>
      </p:sp>
      <p:sp>
        <p:nvSpPr>
          <p:cNvPr id="4" name="Slide Number Placeholder 3"/>
          <p:cNvSpPr>
            <a:spLocks noGrp="1"/>
          </p:cNvSpPr>
          <p:nvPr>
            <p:ph type="sldNum" sz="quarter" idx="5"/>
          </p:nvPr>
        </p:nvSpPr>
        <p:spPr/>
        <p:txBody>
          <a:bodyPr/>
          <a:lstStyle/>
          <a:p>
            <a:fld id="{67E65352-95B5-4433-84FB-24BF035F4B44}" type="slidenum">
              <a:rPr lang="en-US" smtClean="0"/>
              <a:t>61</a:t>
            </a:fld>
            <a:endParaRPr lang="en-US" dirty="0"/>
          </a:p>
        </p:txBody>
      </p:sp>
    </p:spTree>
    <p:extLst>
      <p:ext uri="{BB962C8B-B14F-4D97-AF65-F5344CB8AC3E}">
        <p14:creationId xmlns:p14="http://schemas.microsoft.com/office/powerpoint/2010/main" val="626201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 APT 29 evaluation proves Microsoft Threat Protection provides deeper end to end view of advanced threats - Microsoft Security</a:t>
            </a:r>
            <a:endParaRPr lang="en-US" dirty="0"/>
          </a:p>
          <a:p>
            <a:endParaRPr lang="en-US" dirty="0"/>
          </a:p>
          <a:p>
            <a:r>
              <a:rPr lang="en-US" dirty="0">
                <a:hlinkClick r:id="rId4"/>
              </a:rPr>
              <a:t>Microsoft Threat Protection leads in real-world detection in MITRE ATT&amp;CK evaluation - Microsoft Security</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dirty="0"/>
          </a:p>
        </p:txBody>
      </p:sp>
    </p:spTree>
    <p:extLst>
      <p:ext uri="{BB962C8B-B14F-4D97-AF65-F5344CB8AC3E}">
        <p14:creationId xmlns:p14="http://schemas.microsoft.com/office/powerpoint/2010/main" val="1302305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 APT 29 evaluation proves Microsoft Threat Protection provides deeper end to end view of advanced threats - Microsoft Security</a:t>
            </a:r>
            <a:endParaRPr lang="en-US" dirty="0"/>
          </a:p>
          <a:p>
            <a:endParaRPr lang="en-US" dirty="0"/>
          </a:p>
          <a:p>
            <a:r>
              <a:rPr lang="en-US" dirty="0">
                <a:hlinkClick r:id="rId4"/>
              </a:rPr>
              <a:t>Microsoft Threat Protection leads in real-world detection in MITRE ATT&amp;CK evaluation - Microsoft Security</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dirty="0"/>
          </a:p>
        </p:txBody>
      </p:sp>
    </p:spTree>
    <p:extLst>
      <p:ext uri="{BB962C8B-B14F-4D97-AF65-F5344CB8AC3E}">
        <p14:creationId xmlns:p14="http://schemas.microsoft.com/office/powerpoint/2010/main" val="165632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64</a:t>
            </a:fld>
            <a:endParaRPr lang="en-US" dirty="0"/>
          </a:p>
        </p:txBody>
      </p:sp>
    </p:spTree>
    <p:extLst>
      <p:ext uri="{BB962C8B-B14F-4D97-AF65-F5344CB8AC3E}">
        <p14:creationId xmlns:p14="http://schemas.microsoft.com/office/powerpoint/2010/main" val="34330226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65</a:t>
            </a:fld>
            <a:endParaRPr lang="en-US" dirty="0"/>
          </a:p>
        </p:txBody>
      </p:sp>
    </p:spTree>
    <p:extLst>
      <p:ext uri="{BB962C8B-B14F-4D97-AF65-F5344CB8AC3E}">
        <p14:creationId xmlns:p14="http://schemas.microsoft.com/office/powerpoint/2010/main" val="2541794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73</a:t>
            </a:fld>
            <a:endParaRPr lang="en-US" dirty="0"/>
          </a:p>
        </p:txBody>
      </p:sp>
    </p:spTree>
    <p:extLst>
      <p:ext uri="{BB962C8B-B14F-4D97-AF65-F5344CB8AC3E}">
        <p14:creationId xmlns:p14="http://schemas.microsoft.com/office/powerpoint/2010/main" val="2337426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4031653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Secure Boot Overview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75</a:t>
            </a:fld>
            <a:endParaRPr lang="en-US" dirty="0"/>
          </a:p>
        </p:txBody>
      </p:sp>
    </p:spTree>
    <p:extLst>
      <p:ext uri="{BB962C8B-B14F-4D97-AF65-F5344CB8AC3E}">
        <p14:creationId xmlns:p14="http://schemas.microsoft.com/office/powerpoint/2010/main" val="816249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76</a:t>
            </a:fld>
            <a:endParaRPr lang="en-US" dirty="0"/>
          </a:p>
        </p:txBody>
      </p:sp>
    </p:spTree>
    <p:extLst>
      <p:ext uri="{BB962C8B-B14F-4D97-AF65-F5344CB8AC3E}">
        <p14:creationId xmlns:p14="http://schemas.microsoft.com/office/powerpoint/2010/main" val="342931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https://www.microsoft.com/security/blog/2020/06/17/uefi-scanner-brings-microsoft-defender-atp-protection-to-a-new-level/</a:t>
            </a:r>
          </a:p>
        </p:txBody>
      </p:sp>
      <p:sp>
        <p:nvSpPr>
          <p:cNvPr id="4" name="Slide Number Placeholder 3"/>
          <p:cNvSpPr>
            <a:spLocks noGrp="1"/>
          </p:cNvSpPr>
          <p:nvPr>
            <p:ph type="sldNum" sz="quarter" idx="5"/>
          </p:nvPr>
        </p:nvSpPr>
        <p:spPr/>
        <p:txBody>
          <a:bodyPr/>
          <a:lstStyle/>
          <a:p>
            <a:fld id="{67E65352-95B5-4433-84FB-24BF035F4B44}" type="slidenum">
              <a:rPr lang="en-US" smtClean="0"/>
              <a:t>77</a:t>
            </a:fld>
            <a:endParaRPr lang="en-US" dirty="0"/>
          </a:p>
        </p:txBody>
      </p:sp>
    </p:spTree>
    <p:extLst>
      <p:ext uri="{BB962C8B-B14F-4D97-AF65-F5344CB8AC3E}">
        <p14:creationId xmlns:p14="http://schemas.microsoft.com/office/powerpoint/2010/main" val="22080620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https://www.microsoft.com/security/blog/2020/06/17/uefi-scanner-brings-microsoft-defender-atp-protection-to-a-new-level/</a:t>
            </a:r>
          </a:p>
        </p:txBody>
      </p:sp>
      <p:sp>
        <p:nvSpPr>
          <p:cNvPr id="4" name="Slide Number Placeholder 3"/>
          <p:cNvSpPr>
            <a:spLocks noGrp="1"/>
          </p:cNvSpPr>
          <p:nvPr>
            <p:ph type="sldNum" sz="quarter" idx="5"/>
          </p:nvPr>
        </p:nvSpPr>
        <p:spPr/>
        <p:txBody>
          <a:bodyPr/>
          <a:lstStyle/>
          <a:p>
            <a:fld id="{67E65352-95B5-4433-84FB-24BF035F4B44}" type="slidenum">
              <a:rPr lang="en-US" smtClean="0"/>
              <a:t>78</a:t>
            </a:fld>
            <a:endParaRPr lang="en-US" dirty="0"/>
          </a:p>
        </p:txBody>
      </p:sp>
    </p:spTree>
    <p:extLst>
      <p:ext uri="{BB962C8B-B14F-4D97-AF65-F5344CB8AC3E}">
        <p14:creationId xmlns:p14="http://schemas.microsoft.com/office/powerpoint/2010/main" val="302707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867648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Trusted Platform Module (Windows 10) - Microsoft 365 Security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80</a:t>
            </a:fld>
            <a:endParaRPr lang="en-US" dirty="0"/>
          </a:p>
        </p:txBody>
      </p:sp>
    </p:spTree>
    <p:extLst>
      <p:ext uri="{BB962C8B-B14F-4D97-AF65-F5344CB8AC3E}">
        <p14:creationId xmlns:p14="http://schemas.microsoft.com/office/powerpoint/2010/main" val="4025626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 certified, the device must include a TPM 2.0 chip.</a:t>
            </a:r>
          </a:p>
          <a:p>
            <a:endParaRPr lang="en-US" dirty="0"/>
          </a:p>
          <a:p>
            <a:r>
              <a:rPr lang="en-US" dirty="0"/>
              <a:t>https://www.microsoft.com/security/blog/2021/06/25/windows-11-enables-security-by-design-from-the-chip-to-the-cloud/</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584731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83</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84</a:t>
            </a:fld>
            <a:endParaRPr lang="en-US" dirty="0"/>
          </a:p>
        </p:txBody>
      </p:sp>
    </p:spTree>
    <p:extLst>
      <p:ext uri="{BB962C8B-B14F-4D97-AF65-F5344CB8AC3E}">
        <p14:creationId xmlns:p14="http://schemas.microsoft.com/office/powerpoint/2010/main" val="21216473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85</a:t>
            </a:fld>
            <a:endParaRPr lang="en-US" dirty="0"/>
          </a:p>
        </p:txBody>
      </p:sp>
    </p:spTree>
    <p:extLst>
      <p:ext uri="{BB962C8B-B14F-4D97-AF65-F5344CB8AC3E}">
        <p14:creationId xmlns:p14="http://schemas.microsoft.com/office/powerpoint/2010/main" val="820384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86</a:t>
            </a:fld>
            <a:endParaRPr lang="en-US" dirty="0"/>
          </a:p>
        </p:txBody>
      </p:sp>
    </p:spTree>
    <p:extLst>
      <p:ext uri="{BB962C8B-B14F-4D97-AF65-F5344CB8AC3E}">
        <p14:creationId xmlns:p14="http://schemas.microsoft.com/office/powerpoint/2010/main" val="12389725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87</a:t>
            </a:fld>
            <a:endParaRPr lang="en-US" dirty="0"/>
          </a:p>
        </p:txBody>
      </p:sp>
    </p:spTree>
    <p:extLst>
      <p:ext uri="{BB962C8B-B14F-4D97-AF65-F5344CB8AC3E}">
        <p14:creationId xmlns:p14="http://schemas.microsoft.com/office/powerpoint/2010/main" val="59945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dirty="0"/>
          </a:p>
        </p:txBody>
      </p:sp>
    </p:spTree>
    <p:extLst>
      <p:ext uri="{BB962C8B-B14F-4D97-AF65-F5344CB8AC3E}">
        <p14:creationId xmlns:p14="http://schemas.microsoft.com/office/powerpoint/2010/main" val="2005906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a:p>
            <a:endParaRPr lang="en-US" dirty="0"/>
          </a:p>
          <a:p>
            <a:r>
              <a:rPr lang="en-US" dirty="0"/>
              <a:t>https://docs.microsoft.com/en-us/windows/win32/amsi/dev-audience</a:t>
            </a:r>
          </a:p>
          <a:p>
            <a:endParaRPr lang="en-US" dirty="0"/>
          </a:p>
          <a:p>
            <a:r>
              <a:rPr lang="en-US" dirty="0"/>
              <a:t>https://docs.microsoft.com/en-us/windows/win32/amsi/antimalware-scan-interface-reference</a:t>
            </a:r>
          </a:p>
        </p:txBody>
      </p:sp>
      <p:sp>
        <p:nvSpPr>
          <p:cNvPr id="4" name="Slide Number Placeholder 3"/>
          <p:cNvSpPr>
            <a:spLocks noGrp="1"/>
          </p:cNvSpPr>
          <p:nvPr>
            <p:ph type="sldNum" sz="quarter" idx="5"/>
          </p:nvPr>
        </p:nvSpPr>
        <p:spPr/>
        <p:txBody>
          <a:bodyPr/>
          <a:lstStyle/>
          <a:p>
            <a:fld id="{67E65352-95B5-4433-84FB-24BF035F4B44}" type="slidenum">
              <a:rPr lang="en-US" smtClean="0"/>
              <a:t>89</a:t>
            </a:fld>
            <a:endParaRPr lang="en-US" dirty="0"/>
          </a:p>
        </p:txBody>
      </p:sp>
    </p:spTree>
    <p:extLst>
      <p:ext uri="{BB962C8B-B14F-4D97-AF65-F5344CB8AC3E}">
        <p14:creationId xmlns:p14="http://schemas.microsoft.com/office/powerpoint/2010/main" val="22712112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dirty="0"/>
          </a:p>
        </p:txBody>
      </p:sp>
    </p:spTree>
    <p:extLst>
      <p:ext uri="{BB962C8B-B14F-4D97-AF65-F5344CB8AC3E}">
        <p14:creationId xmlns:p14="http://schemas.microsoft.com/office/powerpoint/2010/main" val="2185027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dirty="0"/>
          </a:p>
        </p:txBody>
      </p:sp>
    </p:spTree>
    <p:extLst>
      <p:ext uri="{BB962C8B-B14F-4D97-AF65-F5344CB8AC3E}">
        <p14:creationId xmlns:p14="http://schemas.microsoft.com/office/powerpoint/2010/main" val="26342761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dirty="0"/>
          </a:p>
        </p:txBody>
      </p:sp>
    </p:spTree>
    <p:extLst>
      <p:ext uri="{BB962C8B-B14F-4D97-AF65-F5344CB8AC3E}">
        <p14:creationId xmlns:p14="http://schemas.microsoft.com/office/powerpoint/2010/main" val="3627929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dirty="0"/>
          </a:p>
        </p:txBody>
      </p:sp>
    </p:spTree>
    <p:extLst>
      <p:ext uri="{BB962C8B-B14F-4D97-AF65-F5344CB8AC3E}">
        <p14:creationId xmlns:p14="http://schemas.microsoft.com/office/powerpoint/2010/main" val="6902681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https://docs.microsoft.com/en-us/windows/win32/amsi/antimalware-scan-interface-portal</a:t>
            </a:r>
          </a:p>
        </p:txBody>
      </p:sp>
      <p:sp>
        <p:nvSpPr>
          <p:cNvPr id="4" name="Slide Number Placeholder 3"/>
          <p:cNvSpPr>
            <a:spLocks noGrp="1"/>
          </p:cNvSpPr>
          <p:nvPr>
            <p:ph type="sldNum" sz="quarter" idx="5"/>
          </p:nvPr>
        </p:nvSpPr>
        <p:spPr/>
        <p:txBody>
          <a:bodyPr/>
          <a:lstStyle/>
          <a:p>
            <a:fld id="{67E65352-95B5-4433-84FB-24BF035F4B44}" type="slidenum">
              <a:rPr lang="en-US" smtClean="0"/>
              <a:t>94</a:t>
            </a:fld>
            <a:endParaRPr lang="en-US" dirty="0"/>
          </a:p>
        </p:txBody>
      </p:sp>
    </p:spTree>
    <p:extLst>
      <p:ext uri="{BB962C8B-B14F-4D97-AF65-F5344CB8AC3E}">
        <p14:creationId xmlns:p14="http://schemas.microsoft.com/office/powerpoint/2010/main" val="2522395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dirty="0"/>
          </a:p>
        </p:txBody>
      </p:sp>
    </p:spTree>
    <p:extLst>
      <p:ext uri="{BB962C8B-B14F-4D97-AF65-F5344CB8AC3E}">
        <p14:creationId xmlns:p14="http://schemas.microsoft.com/office/powerpoint/2010/main" val="40441587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https://www.microsoft.com/security/blog/2018/09/12/office-vba-amsi-parting-the-veil-on-malicious-macros/</a:t>
            </a:r>
          </a:p>
        </p:txBody>
      </p:sp>
      <p:sp>
        <p:nvSpPr>
          <p:cNvPr id="4" name="Slide Number Placeholder 3"/>
          <p:cNvSpPr>
            <a:spLocks noGrp="1"/>
          </p:cNvSpPr>
          <p:nvPr>
            <p:ph type="sldNum" sz="quarter" idx="5"/>
          </p:nvPr>
        </p:nvSpPr>
        <p:spPr/>
        <p:txBody>
          <a:bodyPr/>
          <a:lstStyle/>
          <a:p>
            <a:fld id="{67E65352-95B5-4433-84FB-24BF035F4B44}" type="slidenum">
              <a:rPr lang="en-US" smtClean="0"/>
              <a:t>96</a:t>
            </a:fld>
            <a:endParaRPr lang="en-US" dirty="0"/>
          </a:p>
        </p:txBody>
      </p:sp>
    </p:spTree>
    <p:extLst>
      <p:ext uri="{BB962C8B-B14F-4D97-AF65-F5344CB8AC3E}">
        <p14:creationId xmlns:p14="http://schemas.microsoft.com/office/powerpoint/2010/main" val="476752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https://docs.microsoft.com/en-us/windows/security/threat-protection/intelligence/submission-guide</a:t>
            </a:r>
          </a:p>
          <a:p>
            <a:endParaRPr lang="en-US" dirty="0">
              <a:hlinkClick r:id="rId3"/>
            </a:endParaRPr>
          </a:p>
          <a:p>
            <a:r>
              <a:rPr lang="en-US" dirty="0">
                <a:hlinkClick r:id="rId3"/>
              </a:rPr>
              <a:t>https://www.microsoft.com/en-us/wdsi/filesubmission</a:t>
            </a:r>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dirty="0"/>
          </a:p>
        </p:txBody>
      </p:sp>
    </p:spTree>
    <p:extLst>
      <p:ext uri="{BB962C8B-B14F-4D97-AF65-F5344CB8AC3E}">
        <p14:creationId xmlns:p14="http://schemas.microsoft.com/office/powerpoint/2010/main" val="59711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Azure Defender</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Mimikatz</a:t>
            </a:r>
            <a:r>
              <a:rPr lang="en-US" dirty="0"/>
              <a:t> can dump hashes and Kerberos tickets from Windows processes.</a:t>
            </a:r>
          </a:p>
          <a:p>
            <a:endParaRPr lang="en-US" dirty="0"/>
          </a:p>
          <a:p>
            <a:r>
              <a:rPr lang="en-US" dirty="0"/>
              <a:t>https://github.com/gentilkiwi/mimikatz</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8084661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40147345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https://docs.microsoft.com/en-us/windows/security/threat-protection/intelligence/prevent-malware-infection</a:t>
            </a:r>
          </a:p>
        </p:txBody>
      </p:sp>
      <p:sp>
        <p:nvSpPr>
          <p:cNvPr id="4" name="Slide Number Placeholder 3"/>
          <p:cNvSpPr>
            <a:spLocks noGrp="1"/>
          </p:cNvSpPr>
          <p:nvPr>
            <p:ph type="sldNum" sz="quarter" idx="5"/>
          </p:nvPr>
        </p:nvSpPr>
        <p:spPr/>
        <p:txBody>
          <a:bodyPr/>
          <a:lstStyle/>
          <a:p>
            <a:fld id="{67E65352-95B5-4433-84FB-24BF035F4B44}" type="slidenum">
              <a:rPr lang="en-US" smtClean="0"/>
              <a:t>108</a:t>
            </a:fld>
            <a:endParaRPr lang="en-US" dirty="0"/>
          </a:p>
        </p:txBody>
      </p:sp>
    </p:spTree>
    <p:extLst>
      <p:ext uri="{BB962C8B-B14F-4D97-AF65-F5344CB8AC3E}">
        <p14:creationId xmlns:p14="http://schemas.microsoft.com/office/powerpoint/2010/main" val="38690175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71.webp"/><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66.xml"/><Relationship Id="rId4" Type="http://schemas.openxmlformats.org/officeDocument/2006/relationships/image" Target="../media/image73.png"/></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2.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7.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7.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8.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8" Type="http://schemas.openxmlformats.org/officeDocument/2006/relationships/hyperlink" Target="https://www.microsoft.com/security/blog/2021/04/21/mitre-engenuity-attck-evaluation-proves-microsoft-defender-for-endpoint-stops-advanced-attacks-across-platforms/?_lrsc=70c400f5-d07f-42f0-96d6-42e602a3fa29" TargetMode="External"/><Relationship Id="rId3" Type="http://schemas.openxmlformats.org/officeDocument/2006/relationships/hyperlink" Target="https://www.microsoft.com/security/blog/2021/05/28/breaking-down-nobeliums-latest-early-stage-toolset/" TargetMode="External"/><Relationship Id="rId7" Type="http://schemas.openxmlformats.org/officeDocument/2006/relationships/hyperlink" Target="https://www.microsoft.com/security/blog/2020/04/21/mitre-attack-evaluation-prove-microsoft-threat-protection-against-threats/" TargetMode="External"/><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hyperlink" Target="https://techcommunity.microsoft.com/t5/azure-sentinel/solarwinds-post-compromise-hunting-with-azure-sentinel/ba-p/1995095" TargetMode="External"/><Relationship Id="rId5" Type="http://schemas.openxmlformats.org/officeDocument/2006/relationships/hyperlink" Target="https://www.microsoft.com/security/blog/2021/01/14/increasing-resilience-against-solorigate-and-other-sophisticated-attacks-with-microsoft-defender/" TargetMode="External"/><Relationship Id="rId4" Type="http://schemas.openxmlformats.org/officeDocument/2006/relationships/hyperlink" Target="https://www.microsoft.com/security/blog/2018/12/19/tackling-phishing-with-signal-sharing-and-machine-learning/" TargetMode="External"/><Relationship Id="rId9" Type="http://schemas.openxmlformats.org/officeDocument/2006/relationships/hyperlink" Target="https://www.microsoft.com/security/blog/2020/11/30/threat-actor-leverages-coin-miner-techniques-to-stay-under-the-radar-heres-how-to-spot-them/"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63.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3.xml"/><Relationship Id="rId1" Type="http://schemas.openxmlformats.org/officeDocument/2006/relationships/slideLayout" Target="../slideLayouts/slideLayout65.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hyperlink" Target="https://www.microsoft.com/en-us/wdsi/filesubmission/" TargetMode="External"/><Relationship Id="rId2" Type="http://schemas.openxmlformats.org/officeDocument/2006/relationships/notesSlide" Target="../notesSlides/notesSlide89.xml"/><Relationship Id="rId1" Type="http://schemas.openxmlformats.org/officeDocument/2006/relationships/slideLayout" Target="../slideLayouts/slideLayout66.xml"/><Relationship Id="rId5" Type="http://schemas.openxmlformats.org/officeDocument/2006/relationships/image" Target="../media/image67.png"/><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6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Educate end users about protecting personal and business information in social media, filtering unsolicited communication, identifying lures in spear-phishing email, and reporting of reconnaissance attempts and other suspicious activity.</a:t>
            </a:r>
          </a:p>
          <a:p>
            <a:pPr>
              <a:lnSpc>
                <a:spcPct val="100000"/>
              </a:lnSpc>
              <a:spcAft>
                <a:spcPts val="1000"/>
              </a:spcAft>
            </a:pPr>
            <a:r>
              <a:rPr lang="en-US" sz="1800" dirty="0"/>
              <a:t>Configure Office 365 email filtering settings to ensure blocking of phishing &amp; spoofed emails, spam, and emails with malware. Set Office 365 to recheck links on click and delete sent mail to benefit from newly acquired threat intelligence.</a:t>
            </a:r>
          </a:p>
          <a:p>
            <a:pPr>
              <a:lnSpc>
                <a:spcPct val="100000"/>
              </a:lnSpc>
              <a:spcAft>
                <a:spcPts val="1000"/>
              </a:spcAft>
            </a:pPr>
            <a:r>
              <a:rPr lang="en-US" sz="1800" dirty="0"/>
              <a:t>Turn on attack surface reduction rules, including rules that can block advanced macro activity, executable content, process creation, and process injection initiated by Office applications.</a:t>
            </a:r>
          </a:p>
          <a:p>
            <a:pPr>
              <a:lnSpc>
                <a:spcPct val="100000"/>
              </a:lnSpc>
              <a:spcAft>
                <a:spcPts val="1000"/>
              </a:spcAft>
            </a:pPr>
            <a:r>
              <a:rPr lang="en-US" sz="1800" dirty="0"/>
              <a:t>Disallow macros or allow only macros from trusted locations. </a:t>
            </a:r>
          </a:p>
          <a:p>
            <a:pPr>
              <a:lnSpc>
                <a:spcPct val="100000"/>
              </a:lnSpc>
              <a:spcAft>
                <a:spcPts val="1000"/>
              </a:spcAft>
            </a:pPr>
            <a:r>
              <a:rPr lang="en-US" sz="1800" dirty="0"/>
              <a:t>Check perimeter firewall and proxy to restrict servers from making arbitrary connections to the internet to browse or download files. Such restrictions help inhibit malware downloads and command-and-control activity.</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Enforce strong, randomized local administrator passwords. Use tools like LAPS.</a:t>
            </a:r>
          </a:p>
          <a:p>
            <a:pPr>
              <a:lnSpc>
                <a:spcPct val="100000"/>
              </a:lnSpc>
              <a:spcAft>
                <a:spcPts val="1000"/>
              </a:spcAft>
            </a:pPr>
            <a:r>
              <a:rPr lang="en-US" sz="1800" dirty="0"/>
              <a:t>Practice the principle of least-privilege and maintain credential hygiene. Avoid the use of domain-wide, admin-level service accounts.</a:t>
            </a:r>
          </a:p>
          <a:p>
            <a:pPr>
              <a:lnSpc>
                <a:spcPct val="100000"/>
              </a:lnSpc>
              <a:spcAft>
                <a:spcPts val="1000"/>
              </a:spcAft>
            </a:pPr>
            <a:r>
              <a:rPr lang="en-US" sz="1800" dirty="0"/>
              <a:t>Require multi-factor authentication through Windows Hello.</a:t>
            </a:r>
          </a:p>
          <a:p>
            <a:pPr>
              <a:lnSpc>
                <a:spcPct val="100000"/>
              </a:lnSpc>
              <a:spcAft>
                <a:spcPts val="1000"/>
              </a:spcAft>
            </a:pPr>
            <a:r>
              <a:rPr lang="en-US" sz="1800" dirty="0"/>
              <a:t>Turn on cloud-delivered protection and automatic sample submission on Microsoft Defender Antivirus. These capabilities use artificial intelligence and machine learning to quickly identify and stop new and unknown threats.</a:t>
            </a:r>
          </a:p>
          <a:p>
            <a:pPr>
              <a:lnSpc>
                <a:spcPct val="100000"/>
              </a:lnSpc>
              <a:spcAft>
                <a:spcPts val="1000"/>
              </a:spcAft>
            </a:pPr>
            <a:r>
              <a:rPr lang="en-US" sz="1800" dirty="0"/>
              <a:t>Turn on tamper protection features to prevent attackers from stopping security services.</a:t>
            </a:r>
          </a:p>
          <a:p>
            <a:pPr>
              <a:lnSpc>
                <a:spcPct val="100000"/>
              </a:lnSpc>
              <a:spcAft>
                <a:spcPts val="1000"/>
              </a:spcAft>
            </a:pPr>
            <a:r>
              <a:rPr lang="en-US" sz="1800" dirty="0"/>
              <a:t>Monitor for clearing of event logs. Windows generates security event ID 1102 when this occurs.</a:t>
            </a:r>
          </a:p>
          <a:p>
            <a:pPr>
              <a:lnSpc>
                <a:spcPct val="100000"/>
              </a:lnSpc>
              <a:spcAft>
                <a:spcPts val="1000"/>
              </a:spcAft>
            </a:pPr>
            <a:r>
              <a:rPr lang="en-US" sz="1800" dirty="0"/>
              <a:t>Determine where highly privileged accounts are logging on and exposing credentials. Monitor and investigate logon events (event ID 4624) for logon type attributes. Highly privileged accounts should not be present on workstations.</a:t>
            </a:r>
          </a:p>
          <a:p>
            <a:pPr>
              <a:lnSpc>
                <a:spcPct val="100000"/>
              </a:lnSpc>
              <a:spcAft>
                <a:spcPts val="1000"/>
              </a:spcAft>
            </a:pPr>
            <a:r>
              <a:rPr lang="en-US" sz="1800" dirty="0"/>
              <a:t>Utilize the Microsoft Defender Firewall, intrusion prevention devices, and your network firewall to prevent RPC and SMB communication among endpoints whenever possible. This limits lateral movement as well as other attack activities.</a:t>
            </a:r>
          </a:p>
        </p:txBody>
      </p:sp>
    </p:spTree>
    <p:extLst>
      <p:ext uri="{BB962C8B-B14F-4D97-AF65-F5344CB8AC3E}">
        <p14:creationId xmlns:p14="http://schemas.microsoft.com/office/powerpoint/2010/main" val="17822945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Preventing Attacks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Keep software up-to-date</a:t>
            </a:r>
          </a:p>
          <a:p>
            <a:pPr>
              <a:lnSpc>
                <a:spcPct val="100000"/>
              </a:lnSpc>
              <a:spcAft>
                <a:spcPts val="1000"/>
              </a:spcAft>
            </a:pPr>
            <a:r>
              <a:rPr lang="en-US" sz="1800" dirty="0"/>
              <a:t>Be wary of links and attachments</a:t>
            </a:r>
          </a:p>
          <a:p>
            <a:pPr>
              <a:lnSpc>
                <a:spcPct val="100000"/>
              </a:lnSpc>
              <a:spcAft>
                <a:spcPts val="1000"/>
              </a:spcAft>
            </a:pPr>
            <a:r>
              <a:rPr lang="en-US" sz="1800" dirty="0"/>
              <a:t>Watch for compromised websites</a:t>
            </a:r>
          </a:p>
          <a:p>
            <a:pPr>
              <a:lnSpc>
                <a:spcPct val="100000"/>
              </a:lnSpc>
              <a:spcAft>
                <a:spcPts val="1000"/>
              </a:spcAft>
            </a:pPr>
            <a:r>
              <a:rPr lang="en-US" sz="1800" dirty="0"/>
              <a:t>Don’t use pirated materials</a:t>
            </a:r>
          </a:p>
          <a:p>
            <a:pPr>
              <a:lnSpc>
                <a:spcPct val="100000"/>
              </a:lnSpc>
              <a:spcAft>
                <a:spcPts val="1000"/>
              </a:spcAft>
            </a:pPr>
            <a:r>
              <a:rPr lang="en-US" sz="1800" dirty="0"/>
              <a:t>Don’t attach unfamiliar removable devices</a:t>
            </a:r>
          </a:p>
          <a:p>
            <a:pPr>
              <a:lnSpc>
                <a:spcPct val="100000"/>
              </a:lnSpc>
              <a:spcAft>
                <a:spcPts val="1000"/>
              </a:spcAft>
            </a:pPr>
            <a:r>
              <a:rPr lang="en-US" sz="1800" dirty="0"/>
              <a:t>Use non-administrator accounts</a:t>
            </a:r>
          </a:p>
          <a:p>
            <a:pPr>
              <a:lnSpc>
                <a:spcPct val="100000"/>
              </a:lnSpc>
              <a:spcAft>
                <a:spcPts val="1000"/>
              </a:spcAft>
            </a:pPr>
            <a:r>
              <a:rPr lang="en-US" sz="1800" dirty="0"/>
              <a:t>Use Strong passwords</a:t>
            </a:r>
          </a:p>
          <a:p>
            <a:pPr>
              <a:lnSpc>
                <a:spcPct val="100000"/>
              </a:lnSpc>
              <a:spcAft>
                <a:spcPts val="1000"/>
              </a:spcAft>
            </a:pPr>
            <a:r>
              <a:rPr lang="en-US" sz="1800" dirty="0"/>
              <a:t>Don’t use untrusted devices to login</a:t>
            </a:r>
          </a:p>
          <a:p>
            <a:pPr>
              <a:lnSpc>
                <a:spcPct val="100000"/>
              </a:lnSpc>
              <a:spcAft>
                <a:spcPts val="1000"/>
              </a:spcAft>
            </a:pPr>
            <a:r>
              <a:rPr lang="en-US" sz="1800" dirty="0"/>
              <a:t>Avoid running older apps</a:t>
            </a:r>
          </a:p>
          <a:p>
            <a:endParaRPr lang="en-US" sz="1800" b="1" dirty="0"/>
          </a:p>
        </p:txBody>
      </p:sp>
    </p:spTree>
    <p:extLst>
      <p:ext uri="{BB962C8B-B14F-4D97-AF65-F5344CB8AC3E}">
        <p14:creationId xmlns:p14="http://schemas.microsoft.com/office/powerpoint/2010/main" val="21599841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80415646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Restore Azure and </a:t>
            </a:r>
            <a:r>
              <a:rPr lang="en-US" b="1" dirty="0">
                <a:solidFill>
                  <a:srgbClr val="B4A0FF"/>
                </a:solidFill>
                <a:latin typeface="Segoe UI"/>
              </a:rPr>
              <a:t>on-premises s</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ystems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04710520"/>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Catching Attacks</a:t>
            </a:r>
          </a:p>
        </p:txBody>
      </p:sp>
    </p:spTree>
    <p:extLst>
      <p:ext uri="{BB962C8B-B14F-4D97-AF65-F5344CB8AC3E}">
        <p14:creationId xmlns:p14="http://schemas.microsoft.com/office/powerpoint/2010/main" val="320783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Catching Attacks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666692" cy="1009330"/>
          </a:xfrm>
        </p:spPr>
        <p:txBody>
          <a:bodyPr/>
          <a:lstStyle/>
          <a:p>
            <a:pPr>
              <a:lnSpc>
                <a:spcPct val="100000"/>
              </a:lnSpc>
              <a:spcAft>
                <a:spcPts val="1000"/>
              </a:spcAft>
            </a:pPr>
            <a:r>
              <a:rPr lang="en-US" sz="1800" dirty="0"/>
              <a:t>Microsoft Defender ATP automatically covers the end-to-end threat lifecycle from protection and detection to investigation and response. </a:t>
            </a:r>
          </a:p>
          <a:p>
            <a:pPr>
              <a:lnSpc>
                <a:spcPct val="100000"/>
              </a:lnSpc>
              <a:spcAft>
                <a:spcPts val="1000"/>
              </a:spcAft>
            </a:pPr>
            <a:r>
              <a:rPr lang="en-US" sz="1800" dirty="0"/>
              <a:t>Microsoft Defender ATP’s automated investigation and remediation leverages state of the art AI technology to resolve incidents, investigate alerts, apply artificial intelligence to determine whether a threat is real, and determine what action to take, going from alert to remediation in minutes at scale.</a:t>
            </a:r>
          </a:p>
          <a:p>
            <a:pPr>
              <a:lnSpc>
                <a:spcPct val="100000"/>
              </a:lnSpc>
              <a:spcAft>
                <a:spcPts val="1000"/>
              </a:spcAft>
            </a:pPr>
            <a:endParaRPr lang="en-US" sz="1800" dirty="0"/>
          </a:p>
          <a:p>
            <a:pPr>
              <a:lnSpc>
                <a:spcPct val="100000"/>
              </a:lnSpc>
              <a:spcAft>
                <a:spcPts val="1000"/>
              </a:spcAft>
            </a:pPr>
            <a:r>
              <a:rPr lang="en-US" sz="1800" dirty="0"/>
              <a:t>Similar to a human analyst, Microsoft Defender ATP continuously monitors the alert queue. </a:t>
            </a:r>
          </a:p>
          <a:p>
            <a:pPr>
              <a:lnSpc>
                <a:spcPct val="100000"/>
              </a:lnSpc>
              <a:spcAft>
                <a:spcPts val="1000"/>
              </a:spcAft>
            </a:pPr>
            <a:r>
              <a:rPr lang="en-US" sz="1800" dirty="0"/>
              <a:t>Once an alert is received, we will briefly analyze its risk and adjust the machine(s) risk level accordingly, which will automatically enforce Conditional Access to contain the threat. </a:t>
            </a:r>
          </a:p>
          <a:p>
            <a:pPr>
              <a:lnSpc>
                <a:spcPct val="100000"/>
              </a:lnSpc>
              <a:spcAft>
                <a:spcPts val="1000"/>
              </a:spcAft>
            </a:pPr>
            <a:r>
              <a:rPr lang="en-US" sz="1800" dirty="0"/>
              <a:t>As an alert contains detection information and related data, Microsoft Defender ATP will analyze this information and generate context aware questions</a:t>
            </a:r>
          </a:p>
          <a:p>
            <a:endParaRPr lang="en-US" sz="1800" b="1" dirty="0"/>
          </a:p>
        </p:txBody>
      </p:sp>
    </p:spTree>
    <p:extLst>
      <p:ext uri="{BB962C8B-B14F-4D97-AF65-F5344CB8AC3E}">
        <p14:creationId xmlns:p14="http://schemas.microsoft.com/office/powerpoint/2010/main" val="11919198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Context Aware Questions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666692" cy="1009330"/>
          </a:xfrm>
        </p:spPr>
        <p:txBody>
          <a:bodyPr/>
          <a:lstStyle/>
          <a:p>
            <a:pPr>
              <a:lnSpc>
                <a:spcPct val="100000"/>
              </a:lnSpc>
              <a:spcAft>
                <a:spcPts val="1000"/>
              </a:spcAft>
            </a:pPr>
            <a:r>
              <a:rPr lang="en-US" sz="1800" dirty="0"/>
              <a:t>Where was the file created?</a:t>
            </a:r>
          </a:p>
          <a:p>
            <a:pPr>
              <a:lnSpc>
                <a:spcPct val="100000"/>
              </a:lnSpc>
              <a:spcAft>
                <a:spcPts val="1000"/>
              </a:spcAft>
            </a:pPr>
            <a:r>
              <a:rPr lang="en-US" sz="1800" dirty="0"/>
              <a:t>Who created the file?</a:t>
            </a:r>
          </a:p>
          <a:p>
            <a:pPr>
              <a:lnSpc>
                <a:spcPct val="100000"/>
              </a:lnSpc>
              <a:spcAft>
                <a:spcPts val="1000"/>
              </a:spcAft>
            </a:pPr>
            <a:r>
              <a:rPr lang="en-US" sz="1800" dirty="0"/>
              <a:t>What else was created with this file?</a:t>
            </a:r>
          </a:p>
          <a:p>
            <a:pPr>
              <a:lnSpc>
                <a:spcPct val="100000"/>
              </a:lnSpc>
              <a:spcAft>
                <a:spcPts val="1000"/>
              </a:spcAft>
            </a:pPr>
            <a:r>
              <a:rPr lang="en-US" sz="1800" dirty="0"/>
              <a:t>Where did this file come from?</a:t>
            </a:r>
          </a:p>
          <a:p>
            <a:pPr>
              <a:lnSpc>
                <a:spcPct val="100000"/>
              </a:lnSpc>
              <a:spcAft>
                <a:spcPts val="1000"/>
              </a:spcAft>
            </a:pPr>
            <a:r>
              <a:rPr lang="en-US" sz="1800" dirty="0"/>
              <a:t>Where else can I see this file in your organization?</a:t>
            </a:r>
          </a:p>
          <a:p>
            <a:pPr>
              <a:lnSpc>
                <a:spcPct val="100000"/>
              </a:lnSpc>
              <a:spcAft>
                <a:spcPts val="1000"/>
              </a:spcAft>
            </a:pPr>
            <a:r>
              <a:rPr lang="en-US" sz="1800" dirty="0"/>
              <a:t>Where else can I see this file worldwide?</a:t>
            </a:r>
          </a:p>
          <a:p>
            <a:pPr>
              <a:lnSpc>
                <a:spcPct val="100000"/>
              </a:lnSpc>
              <a:spcAft>
                <a:spcPts val="1000"/>
              </a:spcAft>
            </a:pPr>
            <a:r>
              <a:rPr lang="en-US" sz="1800" dirty="0"/>
              <a:t>When was the file created?</a:t>
            </a:r>
          </a:p>
          <a:p>
            <a:pPr>
              <a:lnSpc>
                <a:spcPct val="100000"/>
              </a:lnSpc>
              <a:spcAft>
                <a:spcPts val="1000"/>
              </a:spcAft>
            </a:pPr>
            <a:r>
              <a:rPr lang="en-US" sz="1800" dirty="0"/>
              <a:t>What are the file permissions?</a:t>
            </a:r>
          </a:p>
          <a:p>
            <a:pPr>
              <a:lnSpc>
                <a:spcPct val="100000"/>
              </a:lnSpc>
              <a:spcAft>
                <a:spcPts val="1000"/>
              </a:spcAft>
            </a:pPr>
            <a:r>
              <a:rPr lang="en-US" sz="1800" dirty="0"/>
              <a:t>Is the file digital signed?</a:t>
            </a:r>
          </a:p>
          <a:p>
            <a:pPr>
              <a:lnSpc>
                <a:spcPct val="100000"/>
              </a:lnSpc>
              <a:spcAft>
                <a:spcPts val="1000"/>
              </a:spcAft>
            </a:pPr>
            <a:r>
              <a:rPr lang="en-US" sz="1800" dirty="0"/>
              <a:t>Was it part of an install process?</a:t>
            </a:r>
          </a:p>
          <a:p>
            <a:pPr>
              <a:lnSpc>
                <a:spcPct val="100000"/>
              </a:lnSpc>
              <a:spcAft>
                <a:spcPts val="1000"/>
              </a:spcAft>
            </a:pPr>
            <a:r>
              <a:rPr lang="en-US" sz="1800" dirty="0"/>
              <a:t>Is it similar to any other file?</a:t>
            </a:r>
          </a:p>
          <a:p>
            <a:pPr>
              <a:lnSpc>
                <a:spcPct val="100000"/>
              </a:lnSpc>
              <a:spcAft>
                <a:spcPts val="1000"/>
              </a:spcAft>
            </a:pPr>
            <a:r>
              <a:rPr lang="en-US" sz="1800" dirty="0"/>
              <a:t>Have we seen it before?</a:t>
            </a:r>
          </a:p>
          <a:p>
            <a:pPr>
              <a:lnSpc>
                <a:spcPct val="100000"/>
              </a:lnSpc>
              <a:spcAft>
                <a:spcPts val="1000"/>
              </a:spcAft>
            </a:pPr>
            <a:r>
              <a:rPr lang="en-US" sz="1800" dirty="0"/>
              <a:t>Was the file executed?</a:t>
            </a:r>
            <a:endParaRPr lang="en-US" sz="1800" b="1" dirty="0"/>
          </a:p>
        </p:txBody>
      </p:sp>
    </p:spTree>
    <p:extLst>
      <p:ext uri="{BB962C8B-B14F-4D97-AF65-F5344CB8AC3E}">
        <p14:creationId xmlns:p14="http://schemas.microsoft.com/office/powerpoint/2010/main" val="42387589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Lead to More Questions…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666692" cy="1009330"/>
          </a:xfrm>
        </p:spPr>
        <p:txBody>
          <a:bodyPr/>
          <a:lstStyle/>
          <a:p>
            <a:pPr>
              <a:lnSpc>
                <a:spcPct val="100000"/>
              </a:lnSpc>
              <a:spcAft>
                <a:spcPts val="1000"/>
              </a:spcAft>
            </a:pPr>
            <a:r>
              <a:rPr lang="en-US" sz="1800" dirty="0"/>
              <a:t>When was this process first initiated?</a:t>
            </a:r>
          </a:p>
          <a:p>
            <a:pPr>
              <a:lnSpc>
                <a:spcPct val="100000"/>
              </a:lnSpc>
              <a:spcAft>
                <a:spcPts val="1000"/>
              </a:spcAft>
            </a:pPr>
            <a:r>
              <a:rPr lang="en-US" sz="1800" dirty="0" err="1"/>
              <a:t>Whats</a:t>
            </a:r>
            <a:r>
              <a:rPr lang="en-US" sz="1800" dirty="0"/>
              <a:t> the full process execution tree?</a:t>
            </a:r>
          </a:p>
          <a:p>
            <a:pPr>
              <a:lnSpc>
                <a:spcPct val="100000"/>
              </a:lnSpc>
              <a:spcAft>
                <a:spcPts val="1000"/>
              </a:spcAft>
            </a:pPr>
            <a:r>
              <a:rPr lang="en-US" sz="1800" dirty="0"/>
              <a:t>What other files did this process create?</a:t>
            </a:r>
          </a:p>
          <a:p>
            <a:pPr>
              <a:lnSpc>
                <a:spcPct val="100000"/>
              </a:lnSpc>
              <a:spcAft>
                <a:spcPts val="1000"/>
              </a:spcAft>
            </a:pPr>
            <a:r>
              <a:rPr lang="en-US" sz="1800" dirty="0"/>
              <a:t>What other modules did this process load?</a:t>
            </a:r>
          </a:p>
          <a:p>
            <a:pPr>
              <a:lnSpc>
                <a:spcPct val="100000"/>
              </a:lnSpc>
              <a:spcAft>
                <a:spcPts val="1000"/>
              </a:spcAft>
            </a:pPr>
            <a:r>
              <a:rPr lang="en-US" sz="1800" dirty="0"/>
              <a:t>Where did the process communicate to?</a:t>
            </a:r>
          </a:p>
          <a:p>
            <a:pPr>
              <a:lnSpc>
                <a:spcPct val="100000"/>
              </a:lnSpc>
              <a:spcAft>
                <a:spcPts val="1000"/>
              </a:spcAft>
            </a:pPr>
            <a:r>
              <a:rPr lang="en-US" sz="1800" dirty="0"/>
              <a:t>Did it change any persistency method?</a:t>
            </a:r>
          </a:p>
          <a:p>
            <a:pPr>
              <a:lnSpc>
                <a:spcPct val="100000"/>
              </a:lnSpc>
              <a:spcAft>
                <a:spcPts val="1000"/>
              </a:spcAft>
            </a:pPr>
            <a:r>
              <a:rPr lang="en-US" sz="1800" dirty="0"/>
              <a:t>Where else have I seen this process in your organization?</a:t>
            </a:r>
          </a:p>
          <a:p>
            <a:pPr>
              <a:lnSpc>
                <a:spcPct val="100000"/>
              </a:lnSpc>
              <a:spcAft>
                <a:spcPts val="1000"/>
              </a:spcAft>
            </a:pPr>
            <a:r>
              <a:rPr lang="en-US" sz="1800" dirty="0"/>
              <a:t>What is the process image file?</a:t>
            </a:r>
            <a:endParaRPr lang="en-US" sz="1800" b="1" dirty="0"/>
          </a:p>
        </p:txBody>
      </p:sp>
    </p:spTree>
    <p:extLst>
      <p:ext uri="{BB962C8B-B14F-4D97-AF65-F5344CB8AC3E}">
        <p14:creationId xmlns:p14="http://schemas.microsoft.com/office/powerpoint/2010/main" val="42726282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When all questions are answered…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666692" cy="1009330"/>
          </a:xfrm>
        </p:spPr>
        <p:txBody>
          <a:bodyPr/>
          <a:lstStyle/>
          <a:p>
            <a:pPr>
              <a:lnSpc>
                <a:spcPct val="100000"/>
              </a:lnSpc>
              <a:spcAft>
                <a:spcPts val="1000"/>
              </a:spcAft>
            </a:pPr>
            <a:r>
              <a:rPr lang="en-US" sz="1800" dirty="0"/>
              <a:t>Now with all those answers, we have finalized our investigation process and have all the context we need in order to build the right response package.</a:t>
            </a:r>
          </a:p>
          <a:p>
            <a:pPr>
              <a:lnSpc>
                <a:spcPct val="100000"/>
              </a:lnSpc>
              <a:spcAft>
                <a:spcPts val="1000"/>
              </a:spcAft>
            </a:pPr>
            <a:endParaRPr lang="en-US" sz="1800" dirty="0"/>
          </a:p>
          <a:p>
            <a:pPr>
              <a:lnSpc>
                <a:spcPct val="100000"/>
              </a:lnSpc>
              <a:spcAft>
                <a:spcPts val="1000"/>
              </a:spcAft>
            </a:pPr>
            <a:r>
              <a:rPr lang="en-US" sz="1800" dirty="0"/>
              <a:t>A response package will contain what is needed to safely remove the threat. For example:</a:t>
            </a:r>
          </a:p>
          <a:p>
            <a:pPr>
              <a:lnSpc>
                <a:spcPct val="100000"/>
              </a:lnSpc>
              <a:spcAft>
                <a:spcPts val="1000"/>
              </a:spcAft>
            </a:pPr>
            <a:endParaRPr lang="en-US" sz="1800" dirty="0"/>
          </a:p>
          <a:p>
            <a:pPr>
              <a:lnSpc>
                <a:spcPct val="100000"/>
              </a:lnSpc>
              <a:spcAft>
                <a:spcPts val="1000"/>
              </a:spcAft>
            </a:pPr>
            <a:r>
              <a:rPr lang="en-US" sz="1800" dirty="0"/>
              <a:t>For the C2 communication we will go ahead and block connection to it to make sure another variant of this threat will not be able to communicate with this C2. </a:t>
            </a:r>
          </a:p>
          <a:p>
            <a:pPr>
              <a:lnSpc>
                <a:spcPct val="100000"/>
              </a:lnSpc>
              <a:spcAft>
                <a:spcPts val="1000"/>
              </a:spcAft>
            </a:pPr>
            <a:r>
              <a:rPr lang="en-US" sz="1800" dirty="0"/>
              <a:t>For all the persistency method, we need to go back to our investigation data, and based on the outcome, securely remove them etc.</a:t>
            </a:r>
          </a:p>
          <a:p>
            <a:pPr>
              <a:lnSpc>
                <a:spcPct val="100000"/>
              </a:lnSpc>
              <a:spcAft>
                <a:spcPts val="1000"/>
              </a:spcAft>
            </a:pPr>
            <a:r>
              <a:rPr lang="en-US" sz="1800" dirty="0"/>
              <a:t>The response contains two main parts: real-time remediation (killing a process, quarantine a file, terminating a connection…) and future prevention (blocking IP, adding file to a blocklist) to avoid any further reoccurrence.</a:t>
            </a:r>
          </a:p>
          <a:p>
            <a:pPr>
              <a:lnSpc>
                <a:spcPct val="100000"/>
              </a:lnSpc>
              <a:spcAft>
                <a:spcPts val="1000"/>
              </a:spcAft>
            </a:pPr>
            <a:r>
              <a:rPr lang="en-US" sz="1800" dirty="0"/>
              <a:t>Now that the threat was remediated and your machines self-healed, we will auto-resolve the alerts for you and safely remove it from your “to-do-list”.</a:t>
            </a:r>
            <a:endParaRPr lang="en-US" sz="1800" b="1" dirty="0"/>
          </a:p>
        </p:txBody>
      </p:sp>
    </p:spTree>
    <p:extLst>
      <p:ext uri="{BB962C8B-B14F-4D97-AF65-F5344CB8AC3E}">
        <p14:creationId xmlns:p14="http://schemas.microsoft.com/office/powerpoint/2010/main" val="6997573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Attack Examples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Nobelium (</a:t>
            </a:r>
            <a:r>
              <a:rPr lang="en-US" sz="1800" dirty="0" err="1"/>
              <a:t>GoldMax</a:t>
            </a:r>
            <a:r>
              <a:rPr lang="en-US" sz="1800" dirty="0"/>
              <a:t>, </a:t>
            </a:r>
            <a:r>
              <a:rPr lang="en-US" sz="1800" dirty="0" err="1"/>
              <a:t>GoldFinger</a:t>
            </a:r>
            <a:r>
              <a:rPr lang="en-US" sz="1800" dirty="0"/>
              <a:t>, </a:t>
            </a:r>
            <a:r>
              <a:rPr lang="en-US" sz="1800" dirty="0" err="1"/>
              <a:t>Sibot</a:t>
            </a:r>
            <a:r>
              <a:rPr lang="en-US" sz="1800" dirty="0"/>
              <a:t>, Teardrop, Sunspot, Raindrop) - </a:t>
            </a:r>
            <a:r>
              <a:rPr lang="en-US" sz="1800" dirty="0">
                <a:hlinkClick r:id="rId3"/>
              </a:rPr>
              <a:t>https://www.microsoft.com/security/blog/2021/05/28/breaking-down-nobeliums-latest-early-stage-toolset/</a:t>
            </a:r>
            <a:endParaRPr lang="en-US" sz="1800" dirty="0"/>
          </a:p>
          <a:p>
            <a:pPr>
              <a:lnSpc>
                <a:spcPct val="100000"/>
              </a:lnSpc>
              <a:spcAft>
                <a:spcPts val="1000"/>
              </a:spcAft>
            </a:pPr>
            <a:r>
              <a:rPr lang="en-US" sz="1800" dirty="0"/>
              <a:t>Phishing - </a:t>
            </a:r>
            <a:r>
              <a:rPr lang="en-US" sz="1400" dirty="0">
                <a:hlinkClick r:id="rId4"/>
              </a:rPr>
              <a:t>Tackling phishing with signal-sharing and machine learning - Microsoft Security</a:t>
            </a:r>
            <a:endParaRPr lang="en-US" sz="1400" dirty="0"/>
          </a:p>
          <a:p>
            <a:pPr>
              <a:lnSpc>
                <a:spcPct val="100000"/>
              </a:lnSpc>
              <a:spcAft>
                <a:spcPts val="1000"/>
              </a:spcAft>
            </a:pPr>
            <a:endParaRPr lang="en-US" sz="1400" dirty="0"/>
          </a:p>
          <a:p>
            <a:pPr>
              <a:lnSpc>
                <a:spcPct val="100000"/>
              </a:lnSpc>
              <a:spcAft>
                <a:spcPts val="1000"/>
              </a:spcAft>
            </a:pPr>
            <a:r>
              <a:rPr lang="en-US" sz="1800" dirty="0" err="1"/>
              <a:t>Solorigate</a:t>
            </a:r>
            <a:r>
              <a:rPr lang="en-US" sz="1400" dirty="0"/>
              <a:t> - </a:t>
            </a:r>
            <a:r>
              <a:rPr lang="en-US" sz="1400" dirty="0">
                <a:hlinkClick r:id="rId5"/>
              </a:rPr>
              <a:t>https://www.microsoft.com/security/blog/2021/01/14/increasing-resilience-against-solorigate-and-other-sophisticated-attacks-with-microsoft-defender/</a:t>
            </a:r>
            <a:endParaRPr lang="en-US" sz="1400" dirty="0"/>
          </a:p>
          <a:p>
            <a:pPr>
              <a:lnSpc>
                <a:spcPct val="100000"/>
              </a:lnSpc>
              <a:spcAft>
                <a:spcPts val="1000"/>
              </a:spcAft>
            </a:pPr>
            <a:r>
              <a:rPr lang="en-US" sz="1800" dirty="0" err="1"/>
              <a:t>Solarwinds</a:t>
            </a:r>
            <a:r>
              <a:rPr lang="en-US" sz="1400" dirty="0"/>
              <a:t> #2 - </a:t>
            </a:r>
            <a:r>
              <a:rPr lang="en-US" sz="1400" dirty="0">
                <a:hlinkClick r:id="rId6"/>
              </a:rPr>
              <a:t>https://techcommunity.microsoft.com/t5/azure-sentinel/solarwinds-post-compromise-hunting-with-azure-sentinel/ba-p/1995095</a:t>
            </a:r>
            <a:endParaRPr lang="en-US" sz="1400" dirty="0"/>
          </a:p>
          <a:p>
            <a:pPr>
              <a:lnSpc>
                <a:spcPct val="100000"/>
              </a:lnSpc>
              <a:spcAft>
                <a:spcPts val="1000"/>
              </a:spcAft>
            </a:pPr>
            <a:endParaRPr lang="en-US" sz="1400" dirty="0"/>
          </a:p>
          <a:p>
            <a:pPr>
              <a:lnSpc>
                <a:spcPct val="100000"/>
              </a:lnSpc>
              <a:spcAft>
                <a:spcPts val="1000"/>
              </a:spcAft>
            </a:pPr>
            <a:r>
              <a:rPr lang="en-US" sz="1800" dirty="0"/>
              <a:t>APT29</a:t>
            </a:r>
            <a:r>
              <a:rPr lang="en-US" sz="1400" dirty="0"/>
              <a:t> - </a:t>
            </a:r>
            <a:r>
              <a:rPr lang="en-US" sz="1100" dirty="0">
                <a:hlinkClick r:id="rId7"/>
              </a:rPr>
              <a:t>MITRE ATT&amp;CK APT 29 evaluation proves Microsoft Threat Protection provides deeper end to end view of advanced threats - Microsoft Security</a:t>
            </a:r>
            <a:endParaRPr lang="en-US" sz="1100" dirty="0"/>
          </a:p>
          <a:p>
            <a:pPr>
              <a:lnSpc>
                <a:spcPct val="100000"/>
              </a:lnSpc>
              <a:spcAft>
                <a:spcPts val="1000"/>
              </a:spcAft>
            </a:pPr>
            <a:endParaRPr lang="en-US" sz="1100" dirty="0"/>
          </a:p>
          <a:p>
            <a:pPr>
              <a:lnSpc>
                <a:spcPct val="100000"/>
              </a:lnSpc>
              <a:spcAft>
                <a:spcPts val="1000"/>
              </a:spcAft>
            </a:pPr>
            <a:r>
              <a:rPr lang="en-US" sz="1800" dirty="0" err="1"/>
              <a:t>Engenuity</a:t>
            </a:r>
            <a:r>
              <a:rPr lang="en-US" sz="1100" dirty="0"/>
              <a:t> - </a:t>
            </a:r>
            <a:r>
              <a:rPr lang="en-US" sz="1100" dirty="0">
                <a:hlinkClick r:id="rId8"/>
              </a:rPr>
              <a:t>https://www.microsoft.com/security/blog/2021/04/21/mitre-engenuity-attck-evaluation-proves-microsoft-defender-for-endpoint-stops-advanced-attacks-across-platforms/?_lrsc=70c400f5-d07f-42f0-96d6-42e602a3fa29</a:t>
            </a:r>
            <a:endParaRPr lang="en-US" sz="1100" dirty="0"/>
          </a:p>
          <a:p>
            <a:pPr>
              <a:lnSpc>
                <a:spcPct val="100000"/>
              </a:lnSpc>
              <a:spcAft>
                <a:spcPts val="1000"/>
              </a:spcAft>
            </a:pPr>
            <a:endParaRPr lang="en-US" sz="1100" dirty="0"/>
          </a:p>
          <a:p>
            <a:pPr>
              <a:lnSpc>
                <a:spcPct val="100000"/>
              </a:lnSpc>
              <a:spcAft>
                <a:spcPts val="1000"/>
              </a:spcAft>
            </a:pPr>
            <a:r>
              <a:rPr lang="en-US" sz="1100" dirty="0"/>
              <a:t>BISMUTH - </a:t>
            </a:r>
            <a:r>
              <a:rPr lang="en-US" sz="1100" dirty="0">
                <a:hlinkClick r:id="rId9"/>
              </a:rPr>
              <a:t>https://www.microsoft.com/security/blog/2020/11/30/threat-actor-leverages-coin-miner-techniques-to-stay-under-the-radar-heres-how-to-spot-them/</a:t>
            </a:r>
            <a:endParaRPr lang="en-US" sz="1100" dirty="0"/>
          </a:p>
          <a:p>
            <a:pPr>
              <a:lnSpc>
                <a:spcPct val="100000"/>
              </a:lnSpc>
              <a:spcAft>
                <a:spcPts val="1000"/>
              </a:spcAft>
            </a:pPr>
            <a:endParaRPr lang="en-US" sz="1100" dirty="0"/>
          </a:p>
          <a:p>
            <a:pPr>
              <a:lnSpc>
                <a:spcPct val="100000"/>
              </a:lnSpc>
              <a:spcAft>
                <a:spcPts val="1000"/>
              </a:spcAft>
            </a:pPr>
            <a:endParaRPr lang="en-US" sz="1400" dirty="0"/>
          </a:p>
          <a:p>
            <a:pPr>
              <a:lnSpc>
                <a:spcPct val="100000"/>
              </a:lnSpc>
              <a:spcAft>
                <a:spcPts val="1000"/>
              </a:spcAft>
            </a:pPr>
            <a:endParaRPr lang="en-US" sz="1400" dirty="0"/>
          </a:p>
          <a:p>
            <a:pPr>
              <a:lnSpc>
                <a:spcPct val="100000"/>
              </a:lnSpc>
              <a:spcAft>
                <a:spcPts val="1000"/>
              </a:spcAft>
            </a:pPr>
            <a:endParaRPr lang="en-US" sz="1400" dirty="0"/>
          </a:p>
          <a:p>
            <a:pPr>
              <a:lnSpc>
                <a:spcPct val="100000"/>
              </a:lnSpc>
              <a:spcAft>
                <a:spcPts val="1000"/>
              </a:spcAft>
            </a:pPr>
            <a:endParaRPr lang="en-US" sz="14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5322444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MITRE </a:t>
            </a:r>
            <a:r>
              <a:rPr lang="en-US" dirty="0" err="1"/>
              <a:t>Engenuity</a:t>
            </a:r>
            <a:r>
              <a:rPr lang="en-US" dirty="0"/>
              <a:t> (2020)</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The 2020 ATT&amp;CK Evaluations concentrated on advanced threat actors known to the industry as FIN7 and </a:t>
            </a:r>
            <a:r>
              <a:rPr lang="en-US" sz="1800" dirty="0" err="1"/>
              <a:t>Carbanak</a:t>
            </a:r>
            <a:r>
              <a:rPr lang="en-US" sz="1800" dirty="0"/>
              <a:t> (also called Carbon Spider). </a:t>
            </a:r>
          </a:p>
          <a:p>
            <a:pPr>
              <a:lnSpc>
                <a:spcPct val="100000"/>
              </a:lnSpc>
              <a:spcAft>
                <a:spcPts val="1000"/>
              </a:spcAft>
            </a:pPr>
            <a:r>
              <a:rPr lang="en-US" sz="1800" dirty="0"/>
              <a:t>The evaluation included two new benchmarks (detection and protection) and </a:t>
            </a:r>
            <a:r>
              <a:rPr lang="en-US" sz="1800" dirty="0" err="1"/>
              <a:t>cooresponding</a:t>
            </a:r>
            <a:r>
              <a:rPr lang="en-US" sz="1800" dirty="0"/>
              <a:t> simulations of more than 174 steps across the attack chain, affecting both Windows client endpoints, servers, and, for the first time, Linux devices.</a:t>
            </a:r>
          </a:p>
          <a:p>
            <a:pPr>
              <a:lnSpc>
                <a:spcPct val="100000"/>
              </a:lnSpc>
              <a:spcAft>
                <a:spcPts val="1000"/>
              </a:spcAft>
            </a:pPr>
            <a:r>
              <a:rPr lang="en-US" sz="1800" dirty="0"/>
              <a:t>To fully execute the end-to-end detection and protection simulations of </a:t>
            </a:r>
            <a:r>
              <a:rPr lang="en-US" sz="1800" dirty="0" err="1"/>
              <a:t>Carbanak</a:t>
            </a:r>
            <a:r>
              <a:rPr lang="en-US" sz="1800" dirty="0"/>
              <a:t> and FIN7, MITRE </a:t>
            </a:r>
            <a:r>
              <a:rPr lang="en-US" sz="1800" dirty="0" err="1"/>
              <a:t>Engenuity</a:t>
            </a:r>
            <a:r>
              <a:rPr lang="en-US" sz="1800" dirty="0"/>
              <a:t> required participants to provide two different environments. </a:t>
            </a:r>
          </a:p>
          <a:p>
            <a:pPr>
              <a:lnSpc>
                <a:spcPct val="100000"/>
              </a:lnSpc>
              <a:spcAft>
                <a:spcPts val="1000"/>
              </a:spcAft>
            </a:pPr>
            <a:r>
              <a:rPr lang="en-US" sz="1400" b="1" i="0" dirty="0">
                <a:solidFill>
                  <a:srgbClr val="42424E"/>
                </a:solidFill>
                <a:effectLst/>
                <a:latin typeface="Segoe UI" panose="020B0502040204020203" pitchFamily="34" charset="0"/>
              </a:rPr>
              <a:t>Detection environment</a:t>
            </a:r>
            <a:r>
              <a:rPr lang="en-US" sz="1400" b="0" i="0" dirty="0">
                <a:solidFill>
                  <a:srgbClr val="42424E"/>
                </a:solidFill>
                <a:effectLst/>
                <a:latin typeface="Segoe UI" panose="020B0502040204020203" pitchFamily="34" charset="0"/>
              </a:rPr>
              <a:t>: MITRE </a:t>
            </a:r>
            <a:r>
              <a:rPr lang="en-US" sz="1400" b="0" i="0" dirty="0" err="1">
                <a:solidFill>
                  <a:srgbClr val="42424E"/>
                </a:solidFill>
                <a:effectLst/>
                <a:latin typeface="Segoe UI" panose="020B0502040204020203" pitchFamily="34" charset="0"/>
              </a:rPr>
              <a:t>Engenuity</a:t>
            </a:r>
            <a:r>
              <a:rPr lang="en-US" sz="1400" b="0" i="0" dirty="0">
                <a:solidFill>
                  <a:srgbClr val="42424E"/>
                </a:solidFill>
                <a:effectLst/>
                <a:latin typeface="Segoe UI" panose="020B0502040204020203" pitchFamily="34" charset="0"/>
              </a:rPr>
              <a:t> asked participants to turn off all proactive protection and blocking capabilities.</a:t>
            </a:r>
            <a:endParaRPr lang="en-US" sz="1800" b="0" i="0" dirty="0">
              <a:solidFill>
                <a:srgbClr val="42424E"/>
              </a:solidFill>
              <a:effectLst/>
              <a:latin typeface="Segoe UI" panose="020B0502040204020203" pitchFamily="34" charset="0"/>
            </a:endParaRPr>
          </a:p>
          <a:p>
            <a:pPr>
              <a:lnSpc>
                <a:spcPct val="100000"/>
              </a:lnSpc>
              <a:spcAft>
                <a:spcPts val="1000"/>
              </a:spcAft>
            </a:pPr>
            <a:r>
              <a:rPr lang="en-US" sz="1400" b="1" i="0" dirty="0">
                <a:solidFill>
                  <a:srgbClr val="42424E"/>
                </a:solidFill>
                <a:effectLst/>
                <a:latin typeface="Segoe UI" panose="020B0502040204020203" pitchFamily="34" charset="0"/>
              </a:rPr>
              <a:t>Protection environment</a:t>
            </a:r>
            <a:r>
              <a:rPr lang="en-US" sz="1400" b="0" i="0" dirty="0">
                <a:solidFill>
                  <a:srgbClr val="42424E"/>
                </a:solidFill>
                <a:effectLst/>
                <a:latin typeface="Segoe UI" panose="020B0502040204020203" pitchFamily="34" charset="0"/>
              </a:rPr>
              <a:t>: All proactive protection and blocking capabilities are turned on.</a:t>
            </a:r>
            <a:endParaRPr lang="en-US" sz="1800" dirty="0"/>
          </a:p>
          <a:p>
            <a:pPr>
              <a:lnSpc>
                <a:spcPct val="100000"/>
              </a:lnSpc>
              <a:spcAft>
                <a:spcPts val="1000"/>
              </a:spcAft>
            </a:pPr>
            <a:r>
              <a:rPr lang="en-US" sz="1800" dirty="0"/>
              <a:t>Microsoft Defender for Endpoint blocked the attack at the earliest stage, providing containment in real-time. Defender for Endpoint quickly identified the suspicious activity and incriminated it as malicious.</a:t>
            </a:r>
          </a:p>
          <a:p>
            <a:pPr>
              <a:lnSpc>
                <a:spcPct val="100000"/>
              </a:lnSpc>
              <a:spcAft>
                <a:spcPts val="1000"/>
              </a:spcAft>
            </a:pPr>
            <a:r>
              <a:rPr lang="en-US" sz="1800" dirty="0"/>
              <a:t>Microsoft 365 Defender dramatically reduced alert noise from over 1,000 alerts down to just two incidents.</a:t>
            </a:r>
          </a:p>
          <a:p>
            <a:pPr>
              <a:lnSpc>
                <a:spcPct val="100000"/>
              </a:lnSpc>
              <a:spcAft>
                <a:spcPts val="1000"/>
              </a:spcAft>
            </a:pPr>
            <a:r>
              <a:rPr lang="en-US" sz="1800" dirty="0"/>
              <a:t>All protection and detection value presented by Microsoft Defender for Endpoint is the result of fully automated, AI-driven advanced algorithms meant to protect organizations from advanced attacks with no additional services needed.</a:t>
            </a:r>
          </a:p>
          <a:p>
            <a:pPr>
              <a:lnSpc>
                <a:spcPct val="100000"/>
              </a:lnSpc>
              <a:spcAft>
                <a:spcPts val="1000"/>
              </a:spcAft>
            </a:pP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39951381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Fileless (Sharpshooter technique)</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The Sharpshooter technique allows an attacker to use a script to execute a .NET binary directly from memory without ever needing to reside on the disk. </a:t>
            </a:r>
          </a:p>
          <a:p>
            <a:pPr>
              <a:lnSpc>
                <a:spcPct val="100000"/>
              </a:lnSpc>
              <a:spcAft>
                <a:spcPts val="1000"/>
              </a:spcAft>
            </a:pPr>
            <a:r>
              <a:rPr lang="en-US" sz="1800" dirty="0"/>
              <a:t>This technique provides a framework that can enable attackers to easily repackage the same binary payload within a script.</a:t>
            </a:r>
          </a:p>
          <a:p>
            <a:pPr>
              <a:lnSpc>
                <a:spcPct val="100000"/>
              </a:lnSpc>
              <a:spcAft>
                <a:spcPts val="1000"/>
              </a:spcAft>
            </a:pPr>
            <a:r>
              <a:rPr lang="en-US" sz="1800" dirty="0"/>
              <a:t>The detection algorithm leverages AMSI support in scripting engines and targets a generic malicious behavior (a fingerprint of the malicious fileless technique). </a:t>
            </a:r>
          </a:p>
        </p:txBody>
      </p:sp>
      <p:pic>
        <p:nvPicPr>
          <p:cNvPr id="2052" name="Picture 4" descr="Screenshot of the script which contains functions typically used in the Sharpshooter technique">
            <a:extLst>
              <a:ext uri="{FF2B5EF4-FFF2-40B4-BE49-F238E27FC236}">
                <a16:creationId xmlns:a16="http://schemas.microsoft.com/office/drawing/2014/main" id="{42CB8DD9-1ABF-4CD8-99AC-95D8671F2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05" y="3907986"/>
            <a:ext cx="9601200" cy="145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6519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Fileless (Sharpshooter technique)</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The detection algorithm leverages AMSI support in scripting engines and targets a generic malicious behavior (a fingerprint of the malicious fileless technique). </a:t>
            </a:r>
          </a:p>
          <a:p>
            <a:pPr>
              <a:lnSpc>
                <a:spcPct val="100000"/>
              </a:lnSpc>
              <a:spcAft>
                <a:spcPts val="1000"/>
              </a:spcAft>
            </a:pPr>
            <a:r>
              <a:rPr lang="en-US" sz="1800" dirty="0"/>
              <a:t>Generically detecting the Sharpshooter technique allowed us to discover a particularly sophisticated and interesting attack.  Windows Defender ATP’s endpoint and detection response capabilities caught a VBScript file that used the Sharpshooter technique.</a:t>
            </a:r>
          </a:p>
          <a:p>
            <a:pPr>
              <a:lnSpc>
                <a:spcPct val="100000"/>
              </a:lnSpc>
              <a:spcAft>
                <a:spcPts val="1000"/>
              </a:spcAft>
            </a:pPr>
            <a:r>
              <a:rPr lang="en-US" sz="1800" dirty="0"/>
              <a:t>The malware payload downloads data from its command-and-control (C&amp;C) server via the TXT records of DNS queries. In particular, it downloads the initialization vector and decryption key necessary to decode the core of the malware. </a:t>
            </a:r>
          </a:p>
        </p:txBody>
      </p:sp>
      <p:pic>
        <p:nvPicPr>
          <p:cNvPr id="2050" name="Picture 2" descr="Screenshot showing that the core component of the malware is decrypted and executed from memory">
            <a:extLst>
              <a:ext uri="{FF2B5EF4-FFF2-40B4-BE49-F238E27FC236}">
                <a16:creationId xmlns:a16="http://schemas.microsoft.com/office/drawing/2014/main" id="{F347CB84-2637-4C4C-826E-EEB0CB5B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305" y="3763609"/>
            <a:ext cx="7519737" cy="22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019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Fileless (</a:t>
            </a:r>
            <a:r>
              <a:rPr lang="en-US" dirty="0" err="1"/>
              <a:t>GandCrab</a:t>
            </a:r>
            <a:r>
              <a:rPr lang="en-US" dirty="0"/>
              <a:t> + </a:t>
            </a:r>
            <a:r>
              <a:rPr lang="en-US" dirty="0" err="1"/>
              <a:t>Dofoil</a:t>
            </a:r>
            <a:r>
              <a:rPr lang="en-US" dirty="0"/>
              <a: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 Even if malware can run without the use of a physical file, it does need to reside in memory in order to operate and is therefore detectable by means of memory scanning. </a:t>
            </a:r>
          </a:p>
          <a:p>
            <a:pPr>
              <a:lnSpc>
                <a:spcPct val="100000"/>
              </a:lnSpc>
              <a:spcAft>
                <a:spcPts val="1000"/>
              </a:spcAft>
            </a:pPr>
            <a:r>
              <a:rPr lang="en-US" sz="1800" dirty="0"/>
              <a:t>The payload DLL is encoded in a string, then decoded and run dynamically via PowerShell. The DLL itself is never dropped on the disk. </a:t>
            </a:r>
          </a:p>
          <a:p>
            <a:pPr>
              <a:lnSpc>
                <a:spcPct val="100000"/>
              </a:lnSpc>
              <a:spcAft>
                <a:spcPts val="1000"/>
              </a:spcAft>
            </a:pPr>
            <a:r>
              <a:rPr lang="en-US" sz="1800" dirty="0"/>
              <a:t>Using memory scanning, Microsoft Defender can scan the memory of running processes and detect known patterns of the ransomware run from the stealthy DLL.</a:t>
            </a:r>
          </a:p>
          <a:p>
            <a:pPr>
              <a:lnSpc>
                <a:spcPct val="100000"/>
              </a:lnSpc>
              <a:spcAft>
                <a:spcPts val="1000"/>
              </a:spcAft>
            </a:pPr>
            <a:endParaRPr lang="en-US" sz="1800" dirty="0"/>
          </a:p>
          <a:p>
            <a:pPr>
              <a:lnSpc>
                <a:spcPct val="100000"/>
              </a:lnSpc>
              <a:spcAft>
                <a:spcPts val="1000"/>
              </a:spcAft>
            </a:pPr>
            <a:r>
              <a:rPr lang="en-US" sz="1800" dirty="0"/>
              <a:t>Memory scanning, in conjunction with behavior monitoring and other dynamic defenses, helped Microsoft Defender to disrupt a massive </a:t>
            </a:r>
            <a:r>
              <a:rPr lang="en-US" sz="1800" dirty="0" err="1"/>
              <a:t>Dofoil</a:t>
            </a:r>
            <a:r>
              <a:rPr lang="en-US" sz="1800" dirty="0"/>
              <a:t> campaign. </a:t>
            </a:r>
          </a:p>
          <a:p>
            <a:pPr>
              <a:lnSpc>
                <a:spcPct val="100000"/>
              </a:lnSpc>
              <a:spcAft>
                <a:spcPts val="1000"/>
              </a:spcAft>
            </a:pPr>
            <a:r>
              <a:rPr lang="en-US" sz="1800" dirty="0" err="1"/>
              <a:t>Dofoil</a:t>
            </a:r>
            <a:r>
              <a:rPr lang="en-US" sz="1800" dirty="0"/>
              <a:t>, a known nasty downloader, uses some sophisticated techniques to evade detection, including process hollowing, which allows the malware to execute in the context of a legitimate process (e.g., explorer.exe). </a:t>
            </a:r>
          </a:p>
        </p:txBody>
      </p:sp>
    </p:spTree>
    <p:extLst>
      <p:ext uri="{BB962C8B-B14F-4D97-AF65-F5344CB8AC3E}">
        <p14:creationId xmlns:p14="http://schemas.microsoft.com/office/powerpoint/2010/main" val="21676725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BISMUTH</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Cryptocurrency miners are typically associated with cybercriminal operations, not sophisticated nation state actor activity. </a:t>
            </a:r>
          </a:p>
          <a:p>
            <a:pPr>
              <a:lnSpc>
                <a:spcPct val="100000"/>
              </a:lnSpc>
              <a:spcAft>
                <a:spcPts val="1000"/>
              </a:spcAft>
            </a:pPr>
            <a:r>
              <a:rPr lang="en-US" sz="1800" dirty="0"/>
              <a:t>They are not the most sophisticated type of threats, which also means that they are not among the most critical security issues that defenders address with urgency. </a:t>
            </a:r>
          </a:p>
          <a:p>
            <a:pPr>
              <a:lnSpc>
                <a:spcPct val="100000"/>
              </a:lnSpc>
              <a:spcAft>
                <a:spcPts val="1000"/>
              </a:spcAft>
            </a:pPr>
            <a:r>
              <a:rPr lang="en-US" sz="1800" dirty="0"/>
              <a:t>Recent campaigns from the nation-state actor BISMUTH take advantage of the low-priority alerts coin miners cause to try and fly under the radar and establish persistence.</a:t>
            </a:r>
          </a:p>
        </p:txBody>
      </p:sp>
    </p:spTree>
    <p:extLst>
      <p:ext uri="{BB962C8B-B14F-4D97-AF65-F5344CB8AC3E}">
        <p14:creationId xmlns:p14="http://schemas.microsoft.com/office/powerpoint/2010/main" val="362061093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BISMUTH (Analysis)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b="1" dirty="0"/>
              <a:t>Initial Access</a:t>
            </a:r>
            <a:r>
              <a:rPr lang="en-US" sz="1800" dirty="0"/>
              <a:t> - by sending specially crafted malicious emails from a Gmail account that appears to have been made specifically for this campaign</a:t>
            </a:r>
          </a:p>
          <a:p>
            <a:pPr>
              <a:lnSpc>
                <a:spcPct val="100000"/>
              </a:lnSpc>
              <a:spcAft>
                <a:spcPts val="1000"/>
              </a:spcAft>
            </a:pPr>
            <a:r>
              <a:rPr lang="en-US" sz="1800" b="1" dirty="0"/>
              <a:t>Discovery</a:t>
            </a:r>
            <a:r>
              <a:rPr lang="en-US" sz="1800" dirty="0"/>
              <a:t> - Once established as a scheduled task, the co-opted Word 2007 process dropped and loaded a scanning tool popular among attackers, NbtScan.exe. BISMUTH then immediately used the scanning tool to scan an IP address range within the organization.</a:t>
            </a:r>
          </a:p>
          <a:p>
            <a:pPr>
              <a:lnSpc>
                <a:spcPct val="100000"/>
              </a:lnSpc>
              <a:spcAft>
                <a:spcPts val="1000"/>
              </a:spcAft>
            </a:pPr>
            <a:r>
              <a:rPr lang="en-US" sz="1800" b="1" dirty="0"/>
              <a:t>Lateral Movement</a:t>
            </a:r>
            <a:r>
              <a:rPr lang="en-US" sz="1800" dirty="0"/>
              <a:t> - They dropped the tool onto different devices using SMB remote file copy, using file names related to popular Japanese video game characters and a seemingly random word. dumped credentials from the Security Account Manager (SAM) database using the Empire </a:t>
            </a:r>
            <a:r>
              <a:rPr lang="en-US" sz="1800" dirty="0" err="1"/>
              <a:t>PowerDump</a:t>
            </a:r>
            <a:r>
              <a:rPr lang="en-US" sz="1800" dirty="0"/>
              <a:t> command and then quickly deleted PowerShell event logs to erase records generated by Script Block Logging. </a:t>
            </a:r>
          </a:p>
          <a:p>
            <a:pPr>
              <a:lnSpc>
                <a:spcPct val="100000"/>
              </a:lnSpc>
              <a:spcAft>
                <a:spcPts val="1000"/>
              </a:spcAft>
            </a:pPr>
            <a:r>
              <a:rPr lang="en-US" sz="1800" b="1" dirty="0"/>
              <a:t>Credential Theft</a:t>
            </a:r>
            <a:r>
              <a:rPr lang="en-US" sz="1800" dirty="0"/>
              <a:t> – The group used </a:t>
            </a:r>
            <a:r>
              <a:rPr lang="en-US" sz="1800" dirty="0" err="1"/>
              <a:t>DebugView</a:t>
            </a:r>
            <a:r>
              <a:rPr lang="en-US" sz="1800" dirty="0"/>
              <a:t> and the malicious DLL in a fairly unexpected fashion to launch Base64-encoded </a:t>
            </a:r>
            <a:r>
              <a:rPr lang="en-US" sz="1800" dirty="0" err="1"/>
              <a:t>Mimikatz</a:t>
            </a:r>
            <a:r>
              <a:rPr lang="en-US" sz="1800" dirty="0"/>
              <a:t> commands using one of several Windows processes: makecab.exe, systray.exe, w32tm.exe, bootcfg.exe, diskperf.exe, esentutl.exe, and typeperf.exe.</a:t>
            </a:r>
          </a:p>
          <a:p>
            <a:pPr>
              <a:lnSpc>
                <a:spcPct val="100000"/>
              </a:lnSpc>
              <a:spcAft>
                <a:spcPts val="1000"/>
              </a:spcAft>
            </a:pPr>
            <a:r>
              <a:rPr lang="en-US" sz="1800" b="1" dirty="0"/>
              <a:t>Coin Miners</a:t>
            </a:r>
            <a:r>
              <a:rPr lang="en-US" sz="1800" dirty="0"/>
              <a:t> - BISMUTH deployed coin miners during these attacks. To do this, they first dropped a .</a:t>
            </a:r>
            <a:r>
              <a:rPr lang="en-US" sz="1800" dirty="0" err="1"/>
              <a:t>dat</a:t>
            </a:r>
            <a:r>
              <a:rPr lang="en-US" sz="1800" dirty="0"/>
              <a:t> file and loaded the file using rundll32.exe, which in turn downloaded a copy of the 7-zip tool named 7za.exe and a ZIP file. They then used 7-Zip to extract a </a:t>
            </a:r>
            <a:r>
              <a:rPr lang="en-US" sz="1800" dirty="0" err="1"/>
              <a:t>Monero</a:t>
            </a:r>
            <a:r>
              <a:rPr lang="en-US" sz="1800" dirty="0"/>
              <a:t> coin miner from the ZIP file and registered the miner as a service named after a common Virtual Machine process. </a:t>
            </a:r>
          </a:p>
        </p:txBody>
      </p:sp>
    </p:spTree>
    <p:extLst>
      <p:ext uri="{BB962C8B-B14F-4D97-AF65-F5344CB8AC3E}">
        <p14:creationId xmlns:p14="http://schemas.microsoft.com/office/powerpoint/2010/main" val="10353488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NOBELIUM</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NOBELIUM is an actor that operates with rapid operational tempo, often leveraging temporary infrastructure, payloads, and methods to obfuscate their activities. </a:t>
            </a:r>
          </a:p>
          <a:p>
            <a:pPr>
              <a:lnSpc>
                <a:spcPct val="100000"/>
              </a:lnSpc>
              <a:spcAft>
                <a:spcPts val="1000"/>
              </a:spcAft>
            </a:pPr>
            <a:r>
              <a:rPr lang="en-US" sz="1800" dirty="0"/>
              <a:t>It is suspected that NOBELIUM can draw from significant operational resources that are often showcased in their periodic campaigns. </a:t>
            </a:r>
          </a:p>
          <a:p>
            <a:pPr>
              <a:lnSpc>
                <a:spcPct val="100000"/>
              </a:lnSpc>
              <a:spcAft>
                <a:spcPts val="1000"/>
              </a:spcAft>
            </a:pPr>
            <a:r>
              <a:rPr lang="en-US" sz="1800" dirty="0"/>
              <a:t>Since December 2020, the security community has identified a growing collection of payloads attributed to the actor, including the </a:t>
            </a:r>
            <a:r>
              <a:rPr lang="en-US" sz="1800" dirty="0" err="1"/>
              <a:t>GoldMax</a:t>
            </a:r>
            <a:r>
              <a:rPr lang="en-US" sz="1800" dirty="0"/>
              <a:t>, </a:t>
            </a:r>
            <a:r>
              <a:rPr lang="en-US" sz="1800" dirty="0" err="1"/>
              <a:t>GoldFinder</a:t>
            </a:r>
            <a:r>
              <a:rPr lang="en-US" sz="1800" dirty="0"/>
              <a:t>, and </a:t>
            </a:r>
            <a:r>
              <a:rPr lang="en-US" sz="1800" dirty="0" err="1"/>
              <a:t>Sibot</a:t>
            </a:r>
            <a:r>
              <a:rPr lang="en-US" sz="1800" dirty="0"/>
              <a:t> malware identified by Microsoft, as well as TEARDROP (FireEye), SUNSPOT (CrowdStrike), Raindrop (Symantec) and, most recently, FLIPFLOP (</a:t>
            </a:r>
            <a:r>
              <a:rPr lang="en-US" sz="1800" dirty="0" err="1"/>
              <a:t>Volexity</a:t>
            </a:r>
            <a:r>
              <a:rPr lang="en-US" sz="1800" dirty="0"/>
              <a:t>).</a:t>
            </a:r>
          </a:p>
          <a:p>
            <a:pPr>
              <a:lnSpc>
                <a:spcPct val="100000"/>
              </a:lnSpc>
              <a:spcAft>
                <a:spcPts val="1000"/>
              </a:spcAft>
            </a:pPr>
            <a:endParaRPr lang="en-US" sz="1800" dirty="0"/>
          </a:p>
          <a:p>
            <a:pPr>
              <a:lnSpc>
                <a:spcPct val="100000"/>
              </a:lnSpc>
              <a:spcAft>
                <a:spcPts val="1000"/>
              </a:spcAft>
            </a:pPr>
            <a:r>
              <a:rPr lang="en-US" sz="1800" dirty="0"/>
              <a:t>Despite growing community visibility since the exposure of the SolarWinds attack in late 2020, NOBELIUM has continued to target government and diplomatic entities across the globe. </a:t>
            </a:r>
          </a:p>
        </p:txBody>
      </p:sp>
    </p:spTree>
    <p:extLst>
      <p:ext uri="{BB962C8B-B14F-4D97-AF65-F5344CB8AC3E}">
        <p14:creationId xmlns:p14="http://schemas.microsoft.com/office/powerpoint/2010/main" val="46816841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NOBELIUM (</a:t>
            </a:r>
            <a:r>
              <a:rPr lang="en-US" dirty="0" err="1"/>
              <a:t>EnvyScout</a:t>
            </a:r>
            <a:r>
              <a:rPr lang="en-US" dirty="0"/>
              <a: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err="1"/>
              <a:t>EnvyScout</a:t>
            </a:r>
            <a:r>
              <a:rPr lang="en-US" sz="1800" dirty="0"/>
              <a:t>, can be best described as a malicious dropper capable of de-obfuscating and writing a malicious ISO file to disk. </a:t>
            </a:r>
            <a:r>
              <a:rPr lang="en-US" sz="1800" dirty="0" err="1"/>
              <a:t>EnvyScout</a:t>
            </a:r>
            <a:r>
              <a:rPr lang="en-US" sz="1800" dirty="0"/>
              <a:t> is chiefly delivered to targets of NOBELIUM by way of an attachment to spear-phishing emails.</a:t>
            </a:r>
          </a:p>
          <a:p>
            <a:pPr>
              <a:lnSpc>
                <a:spcPct val="100000"/>
              </a:lnSpc>
              <a:spcAft>
                <a:spcPts val="1000"/>
              </a:spcAft>
            </a:pPr>
            <a:endParaRPr lang="en-US" sz="1800" dirty="0"/>
          </a:p>
          <a:p>
            <a:pPr>
              <a:lnSpc>
                <a:spcPct val="100000"/>
              </a:lnSpc>
              <a:spcAft>
                <a:spcPts val="1000"/>
              </a:spcAft>
            </a:pPr>
            <a:r>
              <a:rPr lang="en-US" sz="1800" dirty="0"/>
              <a:t>Component #1: Tracking and credential-harvesting URLs</a:t>
            </a:r>
          </a:p>
          <a:p>
            <a:pPr>
              <a:lnSpc>
                <a:spcPct val="100000"/>
              </a:lnSpc>
              <a:spcAft>
                <a:spcPts val="1000"/>
              </a:spcAft>
            </a:pPr>
            <a:r>
              <a:rPr lang="fr-FR" sz="1800" dirty="0"/>
              <a:t>Component #2: </a:t>
            </a:r>
            <a:r>
              <a:rPr lang="fr-FR" sz="1800" dirty="0" err="1"/>
              <a:t>FileSaver</a:t>
            </a:r>
            <a:r>
              <a:rPr lang="fr-FR" sz="1800" dirty="0"/>
              <a:t> JavaScript helper code</a:t>
            </a:r>
            <a:endParaRPr lang="en-US" sz="1800" dirty="0"/>
          </a:p>
          <a:p>
            <a:pPr>
              <a:lnSpc>
                <a:spcPct val="100000"/>
              </a:lnSpc>
              <a:spcAft>
                <a:spcPts val="1000"/>
              </a:spcAft>
            </a:pPr>
            <a:r>
              <a:rPr lang="en-US" sz="1800" dirty="0"/>
              <a:t>Component #3: Obfuscated ISO file</a:t>
            </a:r>
          </a:p>
          <a:p>
            <a:pPr>
              <a:lnSpc>
                <a:spcPct val="100000"/>
              </a:lnSpc>
              <a:spcAft>
                <a:spcPts val="1000"/>
              </a:spcAft>
            </a:pPr>
            <a:r>
              <a:rPr lang="en-US" sz="1800" dirty="0"/>
              <a:t>Component #4: De-obfuscator and dropper script</a:t>
            </a:r>
          </a:p>
          <a:p>
            <a:pPr>
              <a:lnSpc>
                <a:spcPct val="100000"/>
              </a:lnSpc>
              <a:spcAft>
                <a:spcPts val="1000"/>
              </a:spcAft>
            </a:pPr>
            <a:endParaRPr lang="en-US" sz="1800" dirty="0"/>
          </a:p>
          <a:p>
            <a:pPr>
              <a:lnSpc>
                <a:spcPct val="100000"/>
              </a:lnSpc>
              <a:spcAft>
                <a:spcPts val="1000"/>
              </a:spcAft>
            </a:pPr>
            <a:r>
              <a:rPr lang="en-US" sz="1800" dirty="0"/>
              <a:t>The sophisticated NOBELIUM attack requires a comprehensive incident response to identify, investigate, and respond. </a:t>
            </a:r>
          </a:p>
          <a:p>
            <a:pPr>
              <a:lnSpc>
                <a:spcPct val="100000"/>
              </a:lnSpc>
              <a:spcAft>
                <a:spcPts val="1000"/>
              </a:spcAft>
            </a:pPr>
            <a:endParaRPr lang="en-US" sz="1800" dirty="0"/>
          </a:p>
        </p:txBody>
      </p:sp>
    </p:spTree>
    <p:extLst>
      <p:ext uri="{BB962C8B-B14F-4D97-AF65-F5344CB8AC3E}">
        <p14:creationId xmlns:p14="http://schemas.microsoft.com/office/powerpoint/2010/main" val="34123723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NOBELIUM (</a:t>
            </a:r>
            <a:r>
              <a:rPr lang="en-US" dirty="0" err="1"/>
              <a:t>EnvyScout</a:t>
            </a:r>
            <a:r>
              <a:rPr lang="en-US" dirty="0"/>
              <a: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When a target user opens </a:t>
            </a:r>
            <a:r>
              <a:rPr lang="en-US" sz="1800" dirty="0" err="1"/>
              <a:t>NV.img</a:t>
            </a:r>
            <a:r>
              <a:rPr lang="en-US" sz="1800" dirty="0"/>
              <a:t> (dropped by </a:t>
            </a:r>
            <a:r>
              <a:rPr lang="en-US" sz="1800" dirty="0" err="1"/>
              <a:t>EnvyScout</a:t>
            </a:r>
            <a:r>
              <a:rPr lang="en-US" sz="1800" dirty="0"/>
              <a:t>) by double-clicking it, the default behavior on Windows 10 is to mount the ISO image at the next available drive letter. Windows Explorer subsequently displays the contents of the mounted ISO in a window, similar to what users see when they open folders or compressed archives.</a:t>
            </a:r>
          </a:p>
          <a:p>
            <a:pPr>
              <a:lnSpc>
                <a:spcPct val="100000"/>
              </a:lnSpc>
              <a:spcAft>
                <a:spcPts val="1000"/>
              </a:spcAft>
            </a:pPr>
            <a:r>
              <a:rPr lang="en-US" sz="1800" dirty="0"/>
              <a:t>BOOM.exe, tracked by Microsoft as “</a:t>
            </a:r>
            <a:r>
              <a:rPr lang="en-US" sz="1800" dirty="0" err="1"/>
              <a:t>BoomBox</a:t>
            </a:r>
            <a:r>
              <a:rPr lang="en-US" sz="1800" dirty="0"/>
              <a:t>”, can be best described as a malicious downloader. The downloader is responsible for downloading and executing the next-stage components of the infection. These components are downloaded from Dropbox (using a hardcoded Dropbox Bearer/Access token).</a:t>
            </a:r>
          </a:p>
          <a:p>
            <a:pPr>
              <a:lnSpc>
                <a:spcPct val="100000"/>
              </a:lnSpc>
              <a:spcAft>
                <a:spcPts val="1000"/>
              </a:spcAft>
            </a:pPr>
            <a:r>
              <a:rPr lang="en-US" sz="1800" dirty="0"/>
              <a:t>After successfully downloading the encrypted file from Dropbox, </a:t>
            </a:r>
            <a:r>
              <a:rPr lang="en-US" sz="1800" dirty="0" err="1"/>
              <a:t>BoomBox</a:t>
            </a:r>
            <a:r>
              <a:rPr lang="en-US" sz="1800" dirty="0"/>
              <a:t> discards the first 10 bytes from the header and 7 bytes from the footer of the encrypted file, and then AES-decrypts the rest of the file using the hardcoded encryption key “123do3y4r378o5t34onf7t3o573tfo73” and IV value “1233t04p7jn3n4rg”.</a:t>
            </a:r>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p:txBody>
      </p:sp>
      <p:pic>
        <p:nvPicPr>
          <p:cNvPr id="2" name="Picture 1">
            <a:extLst>
              <a:ext uri="{FF2B5EF4-FFF2-40B4-BE49-F238E27FC236}">
                <a16:creationId xmlns:a16="http://schemas.microsoft.com/office/drawing/2014/main" id="{24A24978-6D55-4663-9D8E-A15AD5CCEE40}"/>
              </a:ext>
            </a:extLst>
          </p:cNvPr>
          <p:cNvPicPr>
            <a:picLocks noChangeAspect="1"/>
          </p:cNvPicPr>
          <p:nvPr/>
        </p:nvPicPr>
        <p:blipFill>
          <a:blip r:embed="rId3"/>
          <a:stretch>
            <a:fillRect/>
          </a:stretch>
        </p:blipFill>
        <p:spPr>
          <a:xfrm>
            <a:off x="2062162" y="4852737"/>
            <a:ext cx="7610475" cy="1219200"/>
          </a:xfrm>
          <a:prstGeom prst="rect">
            <a:avLst/>
          </a:prstGeom>
        </p:spPr>
      </p:pic>
    </p:spTree>
    <p:extLst>
      <p:ext uri="{BB962C8B-B14F-4D97-AF65-F5344CB8AC3E}">
        <p14:creationId xmlns:p14="http://schemas.microsoft.com/office/powerpoint/2010/main" val="7213578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NOBELIUM (</a:t>
            </a:r>
            <a:r>
              <a:rPr lang="en-US" dirty="0" err="1"/>
              <a:t>BoomBox</a:t>
            </a:r>
            <a:r>
              <a:rPr lang="en-US" dirty="0"/>
              <a: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err="1"/>
              <a:t>BoomBox</a:t>
            </a:r>
            <a:r>
              <a:rPr lang="en-US" sz="1800" dirty="0"/>
              <a:t> writes the decrypted file to the file system at %</a:t>
            </a:r>
            <a:r>
              <a:rPr lang="en-US" sz="1800" dirty="0" err="1"/>
              <a:t>AppData</a:t>
            </a:r>
            <a:r>
              <a:rPr lang="en-US" sz="1800" dirty="0"/>
              <a:t>%\Microsoft\</a:t>
            </a:r>
            <a:r>
              <a:rPr lang="en-US" sz="1800" dirty="0" err="1"/>
              <a:t>NativeCache</a:t>
            </a:r>
            <a:r>
              <a:rPr lang="en-US" sz="1800" dirty="0"/>
              <a:t>\NativeCacheSvc.dll. It then establishes persistence for NativeCacheSvc.dll by creating a Run registry value named </a:t>
            </a:r>
            <a:r>
              <a:rPr lang="en-US" sz="1800" dirty="0" err="1"/>
              <a:t>MicroNativeCacheSvc</a:t>
            </a:r>
            <a:endParaRPr lang="en-US" sz="1800" dirty="0"/>
          </a:p>
          <a:p>
            <a:pPr>
              <a:lnSpc>
                <a:spcPct val="100000"/>
              </a:lnSpc>
              <a:spcAft>
                <a:spcPts val="1000"/>
              </a:spcAft>
            </a:pPr>
            <a:r>
              <a:rPr lang="en-US" sz="1800" dirty="0"/>
              <a:t> It writes the decrypted file at %</a:t>
            </a:r>
            <a:r>
              <a:rPr lang="en-US" sz="1800" dirty="0" err="1"/>
              <a:t>AppData</a:t>
            </a:r>
            <a:r>
              <a:rPr lang="en-US" sz="1800" dirty="0"/>
              <a:t>%\</a:t>
            </a:r>
            <a:r>
              <a:rPr lang="en-US" sz="1800" dirty="0" err="1"/>
              <a:t>SystemCertificates</a:t>
            </a:r>
            <a:r>
              <a:rPr lang="en-US" sz="1800" dirty="0"/>
              <a:t>\CertPKIProvider.dll and proceeds to execute the previously dropped file NativeCacheSvc.dll using the same rundll32.exe command as above.</a:t>
            </a:r>
          </a:p>
          <a:p>
            <a:pPr>
              <a:lnSpc>
                <a:spcPct val="100000"/>
              </a:lnSpc>
              <a:spcAft>
                <a:spcPts val="1000"/>
              </a:spcAft>
            </a:pPr>
            <a:r>
              <a:rPr lang="en-US" sz="1800" dirty="0" err="1"/>
              <a:t>BoomBox</a:t>
            </a:r>
            <a:r>
              <a:rPr lang="en-US" sz="1800" dirty="0"/>
              <a:t> executes an LDAP query to gather data such as distinguished name, SAM account name, email, and display name of all domain users via the filter (&amp;(</a:t>
            </a:r>
            <a:r>
              <a:rPr lang="en-US" sz="1800" dirty="0" err="1"/>
              <a:t>objectClass</a:t>
            </a:r>
            <a:r>
              <a:rPr lang="en-US" sz="1800" dirty="0"/>
              <a:t>=user)(</a:t>
            </a:r>
            <a:r>
              <a:rPr lang="en-US" sz="1800" dirty="0" err="1"/>
              <a:t>objectCategory</a:t>
            </a:r>
            <a:r>
              <a:rPr lang="en-US" sz="1800" dirty="0"/>
              <a:t>=person)).</a:t>
            </a:r>
          </a:p>
          <a:p>
            <a:pPr>
              <a:lnSpc>
                <a:spcPct val="100000"/>
              </a:lnSpc>
              <a:spcAft>
                <a:spcPts val="1000"/>
              </a:spcAft>
            </a:pPr>
            <a:r>
              <a:rPr lang="en-US" sz="1800" dirty="0"/>
              <a:t>The export function issues an HTTP(s) GET request to a legitimate but compromised WordPress site </a:t>
            </a:r>
            <a:r>
              <a:rPr lang="en-US" sz="1800" dirty="0" err="1"/>
              <a:t>holescontracting</a:t>
            </a:r>
            <a:r>
              <a:rPr lang="en-US" sz="1800" dirty="0"/>
              <a:t>[.]com.</a:t>
            </a:r>
          </a:p>
          <a:p>
            <a:pPr>
              <a:lnSpc>
                <a:spcPct val="100000"/>
              </a:lnSpc>
              <a:spcAft>
                <a:spcPts val="1000"/>
              </a:spcAft>
            </a:pPr>
            <a:r>
              <a:rPr lang="en-US" sz="1800" dirty="0"/>
              <a:t>The download-decode-execute process is repeated indefinitely, approximately every hour, until the DLL is unloaded from memory. </a:t>
            </a:r>
            <a:r>
              <a:rPr lang="en-US" sz="1800" dirty="0" err="1"/>
              <a:t>VaporRage</a:t>
            </a:r>
            <a:r>
              <a:rPr lang="en-US" sz="1800" dirty="0"/>
              <a:t> can execute any compatible shellcode provided by its C2 server, including a Cobalt Strike stage shellcode.</a:t>
            </a:r>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p:txBody>
      </p:sp>
    </p:spTree>
    <p:extLst>
      <p:ext uri="{BB962C8B-B14F-4D97-AF65-F5344CB8AC3E}">
        <p14:creationId xmlns:p14="http://schemas.microsoft.com/office/powerpoint/2010/main" val="34005047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NOBELIUM (</a:t>
            </a:r>
            <a:r>
              <a:rPr lang="en-US" dirty="0" err="1"/>
              <a:t>NativeZone</a:t>
            </a:r>
            <a:r>
              <a:rPr lang="en-US" dirty="0"/>
              <a: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594502" cy="1009330"/>
          </a:xfrm>
        </p:spPr>
        <p:txBody>
          <a:bodyPr/>
          <a:lstStyle/>
          <a:p>
            <a:pPr>
              <a:lnSpc>
                <a:spcPct val="100000"/>
              </a:lnSpc>
              <a:spcAft>
                <a:spcPts val="1000"/>
              </a:spcAft>
            </a:pPr>
            <a:r>
              <a:rPr lang="en-US" sz="1800" dirty="0"/>
              <a:t>NOBELIUM has used multiple custom Cobalt Strike Beacon loaders (likely generated using custom Artifact Kit templates) to enable their malicious activities. These include TEARDROP, Raindrop, and other custom loaders.</a:t>
            </a:r>
          </a:p>
          <a:p>
            <a:pPr>
              <a:lnSpc>
                <a:spcPct val="100000"/>
              </a:lnSpc>
              <a:spcAft>
                <a:spcPts val="1000"/>
              </a:spcAft>
            </a:pPr>
            <a:r>
              <a:rPr lang="en-US" sz="1800" dirty="0"/>
              <a:t>The new </a:t>
            </a:r>
            <a:r>
              <a:rPr lang="en-US" sz="1800" dirty="0" err="1"/>
              <a:t>NativeZone</a:t>
            </a:r>
            <a:r>
              <a:rPr lang="en-US" sz="1800" dirty="0"/>
              <a:t> loaders can be grouped into two variants:</a:t>
            </a:r>
          </a:p>
          <a:p>
            <a:pPr>
              <a:lnSpc>
                <a:spcPct val="100000"/>
              </a:lnSpc>
              <a:spcAft>
                <a:spcPts val="1000"/>
              </a:spcAft>
            </a:pPr>
            <a:r>
              <a:rPr lang="en-US" sz="1800" dirty="0"/>
              <a:t>Variant #1: These loaders embed an encoded/encrypted Cobalt Strike Beacon stage shellcode</a:t>
            </a:r>
          </a:p>
          <a:p>
            <a:pPr>
              <a:lnSpc>
                <a:spcPct val="100000"/>
              </a:lnSpc>
              <a:spcAft>
                <a:spcPts val="1000"/>
              </a:spcAft>
            </a:pPr>
            <a:r>
              <a:rPr lang="en-US" sz="1800" dirty="0"/>
              <a:t>Variant #2: These loaders load an encoded/encrypted Cobalt Strike Beacon stage shellcode from another accompanying file (e.g., an RTF file).</a:t>
            </a:r>
          </a:p>
        </p:txBody>
      </p:sp>
      <p:pic>
        <p:nvPicPr>
          <p:cNvPr id="6146" name="Picture 2">
            <a:extLst>
              <a:ext uri="{FF2B5EF4-FFF2-40B4-BE49-F238E27FC236}">
                <a16:creationId xmlns:a16="http://schemas.microsoft.com/office/drawing/2014/main" id="{64891673-094F-4193-B7EB-0CFC5B090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225" y="3463198"/>
            <a:ext cx="5469541" cy="251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5832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Microsoft Defender - Attack Benefits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9698150" cy="1009330"/>
          </a:xfrm>
        </p:spPr>
        <p:txBody>
          <a:bodyPr/>
          <a:lstStyle/>
          <a:p>
            <a:pPr>
              <a:lnSpc>
                <a:spcPct val="100000"/>
              </a:lnSpc>
              <a:spcAft>
                <a:spcPts val="1000"/>
              </a:spcAft>
            </a:pPr>
            <a:r>
              <a:rPr lang="en-US" sz="1800" dirty="0"/>
              <a:t>APT29 Attack Example - 57 MITRE ATT&amp;CK techniques replicated during simulation.</a:t>
            </a:r>
          </a:p>
          <a:p>
            <a:pPr>
              <a:lnSpc>
                <a:spcPct val="100000"/>
              </a:lnSpc>
              <a:spcAft>
                <a:spcPts val="1000"/>
              </a:spcAft>
            </a:pPr>
            <a:endParaRPr lang="en-US" sz="1800" dirty="0"/>
          </a:p>
          <a:p>
            <a:pPr>
              <a:lnSpc>
                <a:spcPct val="100000"/>
              </a:lnSpc>
              <a:spcAft>
                <a:spcPts val="1000"/>
              </a:spcAft>
            </a:pPr>
            <a:r>
              <a:rPr lang="en-US" sz="1800" dirty="0"/>
              <a:t>MTP consolidated the alerts into just two incidents, dramatically simplifying the volume of triage and investigation work needed. </a:t>
            </a:r>
          </a:p>
          <a:p>
            <a:pPr>
              <a:lnSpc>
                <a:spcPct val="100000"/>
              </a:lnSpc>
              <a:spcAft>
                <a:spcPts val="1000"/>
              </a:spcAft>
            </a:pPr>
            <a:endParaRPr lang="en-US" sz="1800" dirty="0"/>
          </a:p>
          <a:p>
            <a:pPr>
              <a:lnSpc>
                <a:spcPct val="100000"/>
              </a:lnSpc>
              <a:spcAft>
                <a:spcPts val="1000"/>
              </a:spcAft>
            </a:pPr>
            <a:r>
              <a:rPr lang="en-US" sz="1800" dirty="0"/>
              <a:t>This gives the SOC the ability to prioritize and address the incident as a whole and enables streamlined triage, investigation, and automated response process against the complete attack. </a:t>
            </a:r>
          </a:p>
          <a:p>
            <a:pPr>
              <a:lnSpc>
                <a:spcPct val="100000"/>
              </a:lnSpc>
              <a:spcAft>
                <a:spcPts val="1000"/>
              </a:spcAft>
            </a:pPr>
            <a:endParaRPr lang="en-US" sz="1800" dirty="0"/>
          </a:p>
          <a:p>
            <a:pPr>
              <a:lnSpc>
                <a:spcPct val="100000"/>
              </a:lnSpc>
              <a:spcAft>
                <a:spcPts val="1000"/>
              </a:spcAft>
            </a:pPr>
            <a:r>
              <a:rPr lang="en-US" sz="1800" dirty="0"/>
              <a:t>Built in automation that identifies the complex links between attacker activities and builds correlations across domains that piece together the attack story with all of its related alerts, telemetry, evidence and affected assets into coherent incidents. </a:t>
            </a:r>
          </a:p>
          <a:p>
            <a:pPr>
              <a:lnSpc>
                <a:spcPct val="100000"/>
              </a:lnSpc>
              <a:spcAft>
                <a:spcPts val="1000"/>
              </a:spcAft>
            </a:pPr>
            <a:endParaRPr lang="en-US" sz="1800" dirty="0"/>
          </a:p>
          <a:p>
            <a:pPr>
              <a:lnSpc>
                <a:spcPct val="100000"/>
              </a:lnSpc>
              <a:spcAft>
                <a:spcPts val="1000"/>
              </a:spcAft>
            </a:pPr>
            <a:r>
              <a:rPr lang="en-US" sz="1800" dirty="0"/>
              <a:t>These comprehensive incidents are then prioritized and escalated to the SOC.</a:t>
            </a:r>
          </a:p>
          <a:p>
            <a:endParaRPr lang="en-US" sz="1800" b="1" dirty="0"/>
          </a:p>
        </p:txBody>
      </p:sp>
    </p:spTree>
    <p:extLst>
      <p:ext uri="{BB962C8B-B14F-4D97-AF65-F5344CB8AC3E}">
        <p14:creationId xmlns:p14="http://schemas.microsoft.com/office/powerpoint/2010/main" val="28723417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Microsoft Defender - Attack Benefits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4"/>
            <a:ext cx="6169012" cy="448623"/>
          </a:xfrm>
        </p:spPr>
        <p:txBody>
          <a:bodyPr/>
          <a:lstStyle/>
          <a:p>
            <a:pPr>
              <a:lnSpc>
                <a:spcPct val="100000"/>
              </a:lnSpc>
              <a:spcAft>
                <a:spcPts val="1000"/>
              </a:spcAft>
            </a:pPr>
            <a:r>
              <a:rPr lang="en-US" sz="1800" dirty="0"/>
              <a:t>APT29 Attack Example</a:t>
            </a:r>
          </a:p>
          <a:p>
            <a:pPr>
              <a:lnSpc>
                <a:spcPct val="100000"/>
              </a:lnSpc>
              <a:spcAft>
                <a:spcPts val="1000"/>
              </a:spcAft>
            </a:pPr>
            <a:endParaRPr lang="en-US" sz="1800" dirty="0"/>
          </a:p>
          <a:p>
            <a:pPr>
              <a:lnSpc>
                <a:spcPct val="100000"/>
              </a:lnSpc>
              <a:spcAft>
                <a:spcPts val="1000"/>
              </a:spcAft>
            </a:pPr>
            <a:r>
              <a:rPr lang="en-US" sz="1800" dirty="0"/>
              <a:t>Defender missed the Persistence Execution.</a:t>
            </a:r>
            <a:br>
              <a:rPr lang="en-US" sz="1800" dirty="0"/>
            </a:br>
            <a:br>
              <a:rPr lang="en-US" sz="1800" dirty="0"/>
            </a:br>
            <a:r>
              <a:rPr lang="en-US" sz="1800" dirty="0"/>
              <a:t>Bug was fixed, and the persistence attempt</a:t>
            </a:r>
            <a:br>
              <a:rPr lang="en-US" sz="1800" dirty="0"/>
            </a:br>
            <a:r>
              <a:rPr lang="en-US" sz="1800" dirty="0"/>
              <a:t>was caught.</a:t>
            </a:r>
            <a:br>
              <a:rPr lang="en-US" sz="1800" dirty="0"/>
            </a:br>
            <a:br>
              <a:rPr lang="en-US" sz="1800" dirty="0"/>
            </a:br>
            <a:endParaRPr lang="en-US" sz="1800" dirty="0"/>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4098" name="Picture 2" descr="MTP detection coverage across the attack kill-chain stages, with block opportunities.">
            <a:extLst>
              <a:ext uri="{FF2B5EF4-FFF2-40B4-BE49-F238E27FC236}">
                <a16:creationId xmlns:a16="http://schemas.microsoft.com/office/drawing/2014/main" id="{F2DC159A-3B82-429D-BD38-4C354EA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74" y="1160024"/>
            <a:ext cx="5543840" cy="24633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gure 1: MTP detection coverage across the attack kill-chain stages, with block opportunities.">
            <a:extLst>
              <a:ext uri="{FF2B5EF4-FFF2-40B4-BE49-F238E27FC236}">
                <a16:creationId xmlns:a16="http://schemas.microsoft.com/office/drawing/2014/main" id="{B2967C17-CB5C-4F22-A0CF-1EE2DD70E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027" y="3860420"/>
            <a:ext cx="5543840" cy="246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434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054457" cy="758022"/>
          </a:xfrm>
        </p:spPr>
        <p:txBody>
          <a:bodyPr/>
          <a:lstStyle/>
          <a:p>
            <a:r>
              <a:rPr lang="en-US" dirty="0"/>
              <a:t>Microsoft Defender vs Other Providers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APT29 Attack</a:t>
            </a:r>
          </a:p>
          <a:p>
            <a:pPr>
              <a:lnSpc>
                <a:spcPct val="100000"/>
              </a:lnSpc>
              <a:spcAft>
                <a:spcPts val="1000"/>
              </a:spcAft>
            </a:pPr>
            <a:endParaRPr lang="en-US" sz="1800" dirty="0"/>
          </a:p>
          <a:p>
            <a:pPr>
              <a:lnSpc>
                <a:spcPct val="100000"/>
              </a:lnSpc>
              <a:spcAft>
                <a:spcPts val="1000"/>
              </a:spcAft>
            </a:pPr>
            <a:r>
              <a:rPr lang="en-US" sz="1800" dirty="0"/>
              <a:t>Microsoft is one of only </a:t>
            </a:r>
            <a:br>
              <a:rPr lang="en-US" sz="1800" dirty="0"/>
            </a:br>
            <a:r>
              <a:rPr lang="en-US" sz="1800" dirty="0"/>
              <a:t>three vendors that made </a:t>
            </a:r>
            <a:br>
              <a:rPr lang="en-US" sz="1800" dirty="0"/>
            </a:br>
            <a:r>
              <a:rPr lang="en-US" sz="1800" dirty="0"/>
              <a:t>no modifications or had </a:t>
            </a:r>
            <a:br>
              <a:rPr lang="en-US" sz="1800" dirty="0"/>
            </a:br>
            <a:r>
              <a:rPr lang="en-US" sz="1800" dirty="0"/>
              <a:t>any delays during the test.</a:t>
            </a:r>
          </a:p>
          <a:p>
            <a:endParaRPr lang="en-US" sz="1800" b="1" dirty="0"/>
          </a:p>
        </p:txBody>
      </p:sp>
      <p:pic>
        <p:nvPicPr>
          <p:cNvPr id="5122" name="Picture 2" descr="Microsoft is one of only three vendors that made no modifications or had any delays during the test.">
            <a:extLst>
              <a:ext uri="{FF2B5EF4-FFF2-40B4-BE49-F238E27FC236}">
                <a16:creationId xmlns:a16="http://schemas.microsoft.com/office/drawing/2014/main" id="{F1905F88-3FDD-4513-B5AC-90160B346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219" y="1347537"/>
            <a:ext cx="7325069" cy="446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9329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054457" cy="758022"/>
          </a:xfrm>
        </p:spPr>
        <p:txBody>
          <a:bodyPr/>
          <a:lstStyle/>
          <a:p>
            <a:r>
              <a:rPr lang="en-US" dirty="0"/>
              <a:t>Microsoft Defender vs Other Providers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APT29 Attack</a:t>
            </a:r>
          </a:p>
          <a:p>
            <a:pPr>
              <a:lnSpc>
                <a:spcPct val="100000"/>
              </a:lnSpc>
              <a:spcAft>
                <a:spcPts val="1000"/>
              </a:spcAft>
            </a:pPr>
            <a:endParaRPr lang="en-US" sz="1800" dirty="0"/>
          </a:p>
          <a:p>
            <a:pPr>
              <a:lnSpc>
                <a:spcPct val="100000"/>
              </a:lnSpc>
              <a:spcAft>
                <a:spcPts val="1000"/>
              </a:spcAft>
            </a:pPr>
            <a:r>
              <a:rPr lang="en-US" sz="1800" dirty="0"/>
              <a:t>Coverage across all attack </a:t>
            </a:r>
            <a:br>
              <a:rPr lang="en-US" sz="1800" dirty="0"/>
            </a:br>
            <a:r>
              <a:rPr lang="en-US" sz="1800" dirty="0"/>
              <a:t>techniques in the evaluation.</a:t>
            </a:r>
          </a:p>
          <a:p>
            <a:pPr>
              <a:lnSpc>
                <a:spcPct val="100000"/>
              </a:lnSpc>
              <a:spcAft>
                <a:spcPts val="1000"/>
              </a:spcAft>
            </a:pPr>
            <a:endParaRPr lang="en-US" sz="1800" b="1" dirty="0"/>
          </a:p>
          <a:p>
            <a:pPr>
              <a:lnSpc>
                <a:spcPct val="100000"/>
              </a:lnSpc>
              <a:spcAft>
                <a:spcPts val="1000"/>
              </a:spcAft>
            </a:pPr>
            <a:r>
              <a:rPr lang="en-US" sz="1800" dirty="0"/>
              <a:t>Microsoft’s coverage shows </a:t>
            </a:r>
            <a:br>
              <a:rPr lang="en-US" sz="1800" dirty="0"/>
            </a:br>
            <a:r>
              <a:rPr lang="en-US" sz="1800" dirty="0"/>
              <a:t>top performance at 95 percent </a:t>
            </a:r>
            <a:br>
              <a:rPr lang="en-US" sz="1800" dirty="0"/>
            </a:br>
            <a:r>
              <a:rPr lang="en-US" sz="1800" dirty="0"/>
              <a:t>of the techniques covered</a:t>
            </a:r>
          </a:p>
        </p:txBody>
      </p:sp>
      <p:pic>
        <p:nvPicPr>
          <p:cNvPr id="6146" name="Picture 2" descr="Figure 5: Coverage across all attack techniques in the evaluation.">
            <a:extLst>
              <a:ext uri="{FF2B5EF4-FFF2-40B4-BE49-F238E27FC236}">
                <a16:creationId xmlns:a16="http://schemas.microsoft.com/office/drawing/2014/main" id="{20CFE7E5-1A3B-465F-8BD5-9DA49D888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674" y="1455821"/>
            <a:ext cx="7596339" cy="443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78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perform some infrastructure attacks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767799" y="587850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5FB93F8-2586-4D44-9B35-62A96DB10611}"/>
              </a:ext>
            </a:extLst>
          </p:cNvPr>
          <p:cNvGraphicFramePr>
            <a:graphicFrameLocks noGrp="1"/>
          </p:cNvGraphicFramePr>
          <p:nvPr>
            <p:extLst>
              <p:ext uri="{D42A27DB-BD31-4B8C-83A1-F6EECF244321}">
                <p14:modId xmlns:p14="http://schemas.microsoft.com/office/powerpoint/2010/main" val="239997175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40990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Windows Defender + Microsoft Defender</a:t>
            </a:r>
          </a:p>
        </p:txBody>
      </p:sp>
    </p:spTree>
    <p:extLst>
      <p:ext uri="{BB962C8B-B14F-4D97-AF65-F5344CB8AC3E}">
        <p14:creationId xmlns:p14="http://schemas.microsoft.com/office/powerpoint/2010/main" val="261057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System Guard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9698150" cy="1009330"/>
          </a:xfrm>
        </p:spPr>
        <p:txBody>
          <a:bodyPr/>
          <a:lstStyle/>
          <a:p>
            <a:pPr>
              <a:lnSpc>
                <a:spcPct val="100000"/>
              </a:lnSpc>
              <a:spcAft>
                <a:spcPts val="1000"/>
              </a:spcAft>
            </a:pPr>
            <a:r>
              <a:rPr lang="en-US" sz="1800" dirty="0"/>
              <a:t>Windows Defender System Guard helps defend against firmware attacks by providing guarantees for secure boot through hardware-backed security features like hypervisor-level attestation and Secure Launch, also known as Dynamic Root of Trust (DRTM), which are enabled by default in Secured-core PCs.</a:t>
            </a:r>
          </a:p>
        </p:txBody>
      </p:sp>
    </p:spTree>
    <p:extLst>
      <p:ext uri="{BB962C8B-B14F-4D97-AF65-F5344CB8AC3E}">
        <p14:creationId xmlns:p14="http://schemas.microsoft.com/office/powerpoint/2010/main" val="66420898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System Guard</a:t>
            </a:r>
          </a:p>
        </p:txBody>
      </p:sp>
      <p:pic>
        <p:nvPicPr>
          <p:cNvPr id="3074" name="Picture 2" descr="Windows Defender System Guard">
            <a:extLst>
              <a:ext uri="{FF2B5EF4-FFF2-40B4-BE49-F238E27FC236}">
                <a16:creationId xmlns:a16="http://schemas.microsoft.com/office/drawing/2014/main" id="{6252E655-B4D4-4BC5-84C0-2C429196B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511" y="1072179"/>
            <a:ext cx="9207583" cy="519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6589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Secure Boot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9698150" cy="1009330"/>
          </a:xfrm>
        </p:spPr>
        <p:txBody>
          <a:bodyPr/>
          <a:lstStyle/>
          <a:p>
            <a:pPr>
              <a:lnSpc>
                <a:spcPct val="100000"/>
              </a:lnSpc>
              <a:spcAft>
                <a:spcPts val="1000"/>
              </a:spcAft>
            </a:pPr>
            <a:r>
              <a:rPr lang="en-US" sz="1800" dirty="0"/>
              <a:t>Secure Boot is a security standard developed by members of the PC industry to help make sure that your PC boots using only software that is trusted by the PC manufacturer.</a:t>
            </a:r>
          </a:p>
          <a:p>
            <a:pPr>
              <a:lnSpc>
                <a:spcPct val="100000"/>
              </a:lnSpc>
              <a:spcAft>
                <a:spcPts val="1000"/>
              </a:spcAft>
            </a:pPr>
            <a:endParaRPr lang="en-US" sz="1800" dirty="0"/>
          </a:p>
          <a:p>
            <a:pPr>
              <a:lnSpc>
                <a:spcPct val="100000"/>
              </a:lnSpc>
              <a:spcAft>
                <a:spcPts val="1000"/>
              </a:spcAft>
            </a:pPr>
            <a:r>
              <a:rPr lang="en-US" sz="1800" dirty="0"/>
              <a:t>When the PC starts, the firmware checks the signature of each piece of boot software, including firmware drivers (Option ROMs) and the operating system. If the signatures are good, the PC boots, and the firmware gives control to the operating system.</a:t>
            </a:r>
          </a:p>
          <a:p>
            <a:pPr>
              <a:lnSpc>
                <a:spcPct val="100000"/>
              </a:lnSpc>
              <a:spcAft>
                <a:spcPts val="1000"/>
              </a:spcAft>
            </a:pPr>
            <a:endParaRPr lang="en-US" sz="1800" dirty="0"/>
          </a:p>
          <a:p>
            <a:pPr>
              <a:lnSpc>
                <a:spcPct val="100000"/>
              </a:lnSpc>
              <a:spcAft>
                <a:spcPts val="1000"/>
              </a:spcAft>
            </a:pPr>
            <a:r>
              <a:rPr lang="en-US" sz="1800" dirty="0"/>
              <a:t>Secure Boot requires a PC that meets the UEFI Specifications Version 2.3.1, Errata C or higher. </a:t>
            </a:r>
          </a:p>
          <a:p>
            <a:pPr>
              <a:lnSpc>
                <a:spcPct val="100000"/>
              </a:lnSpc>
              <a:spcAft>
                <a:spcPts val="1000"/>
              </a:spcAft>
            </a:pPr>
            <a:r>
              <a:rPr lang="en-US" sz="1800" dirty="0"/>
              <a:t>UEFI is a replacement for the older BIOS firmware interface and the Extensible Firmware Interface (EFI) 1.10 specifications.</a:t>
            </a:r>
          </a:p>
          <a:p>
            <a:pPr>
              <a:lnSpc>
                <a:spcPct val="100000"/>
              </a:lnSpc>
              <a:spcAft>
                <a:spcPts val="1000"/>
              </a:spcAft>
            </a:pPr>
            <a:endParaRPr lang="en-US" sz="1800" dirty="0"/>
          </a:p>
          <a:p>
            <a:pPr>
              <a:lnSpc>
                <a:spcPct val="100000"/>
              </a:lnSpc>
              <a:spcAft>
                <a:spcPts val="1000"/>
              </a:spcAft>
            </a:pPr>
            <a:r>
              <a:rPr lang="en-US" sz="1800" dirty="0"/>
              <a:t>Secure Boot does not require a Trusted Platform Module (TPM).</a:t>
            </a:r>
          </a:p>
        </p:txBody>
      </p:sp>
    </p:spTree>
    <p:extLst>
      <p:ext uri="{BB962C8B-B14F-4D97-AF65-F5344CB8AC3E}">
        <p14:creationId xmlns:p14="http://schemas.microsoft.com/office/powerpoint/2010/main" val="42474757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Controlled Folder Access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9698150" cy="1009330"/>
          </a:xfrm>
        </p:spPr>
        <p:txBody>
          <a:bodyPr/>
          <a:lstStyle/>
          <a:p>
            <a:pPr>
              <a:lnSpc>
                <a:spcPct val="100000"/>
              </a:lnSpc>
              <a:spcAft>
                <a:spcPts val="1000"/>
              </a:spcAft>
            </a:pPr>
            <a:r>
              <a:rPr lang="en-US" sz="1800" dirty="0"/>
              <a:t>Microsoft Defender does not allow write operations to the boot sector, thus closing a dangerous fileless attack vector used by Petya, BadRabbit, and </a:t>
            </a:r>
            <a:r>
              <a:rPr lang="en-US" sz="1800" dirty="0" err="1"/>
              <a:t>bootkits</a:t>
            </a:r>
            <a:r>
              <a:rPr lang="en-US" sz="1800" dirty="0"/>
              <a:t> in general. </a:t>
            </a:r>
          </a:p>
          <a:p>
            <a:pPr>
              <a:lnSpc>
                <a:spcPct val="100000"/>
              </a:lnSpc>
              <a:spcAft>
                <a:spcPts val="1000"/>
              </a:spcAft>
            </a:pPr>
            <a:r>
              <a:rPr lang="en-US" sz="1800" dirty="0"/>
              <a:t>Boot infection techniques can be suitable for fileless threats because they can allow malware to reside outside of the file system and gain control of the machine before the operating system is loaded. </a:t>
            </a:r>
          </a:p>
          <a:p>
            <a:pPr>
              <a:lnSpc>
                <a:spcPct val="100000"/>
              </a:lnSpc>
              <a:spcAft>
                <a:spcPts val="1000"/>
              </a:spcAft>
            </a:pPr>
            <a:r>
              <a:rPr lang="en-US" sz="1800" dirty="0"/>
              <a:t>The use of rootkit techniques, like in the defunct </a:t>
            </a:r>
            <a:r>
              <a:rPr lang="en-US" sz="1800" dirty="0" err="1"/>
              <a:t>Alureon</a:t>
            </a:r>
            <a:r>
              <a:rPr lang="en-US" sz="1800" dirty="0"/>
              <a:t> malware (also known as TDSS or TDL-4), can then render the malware invisible and extremely difficult to detect and remove. </a:t>
            </a:r>
          </a:p>
          <a:p>
            <a:pPr>
              <a:lnSpc>
                <a:spcPct val="100000"/>
              </a:lnSpc>
              <a:spcAft>
                <a:spcPts val="1000"/>
              </a:spcAft>
            </a:pPr>
            <a:r>
              <a:rPr lang="en-US" sz="1800" dirty="0"/>
              <a:t>With Controlled folder access, which is part of Microsoft Defender attack surface reduction capabilities, this entire class of infection technique has become a thing of the past.</a:t>
            </a:r>
          </a:p>
        </p:txBody>
      </p:sp>
      <p:pic>
        <p:nvPicPr>
          <p:cNvPr id="4098" name="Picture 2" descr="Control Folder Access preventing a boot sector infection attempted by Petya">
            <a:extLst>
              <a:ext uri="{FF2B5EF4-FFF2-40B4-BE49-F238E27FC236}">
                <a16:creationId xmlns:a16="http://schemas.microsoft.com/office/drawing/2014/main" id="{08E9AD59-0ED6-4A5D-9CD3-9A1461062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079" y="4231179"/>
            <a:ext cx="7062537" cy="151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2229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10601978" cy="758022"/>
          </a:xfrm>
        </p:spPr>
        <p:txBody>
          <a:bodyPr/>
          <a:lstStyle/>
          <a:p>
            <a:r>
              <a:rPr lang="en-US" dirty="0"/>
              <a:t>Unified Extensible Firmware Interface (UEFI) scanner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6833171" cy="1009330"/>
          </a:xfrm>
        </p:spPr>
        <p:txBody>
          <a:bodyPr/>
          <a:lstStyle/>
          <a:p>
            <a:pPr>
              <a:lnSpc>
                <a:spcPct val="100000"/>
              </a:lnSpc>
              <a:spcAft>
                <a:spcPts val="1000"/>
              </a:spcAft>
            </a:pPr>
            <a:r>
              <a:rPr lang="en-US" sz="1800" dirty="0"/>
              <a:t>The UEFI scanner is a new component of the built-in antivirus solution on Windows 10 and gives Microsoft Defender the unique ability to scan inside of the firmware filesystem and perform security assessment. </a:t>
            </a:r>
          </a:p>
          <a:p>
            <a:pPr>
              <a:lnSpc>
                <a:spcPct val="100000"/>
              </a:lnSpc>
              <a:spcAft>
                <a:spcPts val="1000"/>
              </a:spcAft>
            </a:pPr>
            <a:r>
              <a:rPr lang="en-US" sz="1800" dirty="0"/>
              <a:t>It integrates insights from our partner chipset manufacturers and further expands the comprehensive endpoint protection provided by Microsoft Defender.</a:t>
            </a:r>
          </a:p>
          <a:p>
            <a:pPr>
              <a:lnSpc>
                <a:spcPct val="100000"/>
              </a:lnSpc>
              <a:spcAft>
                <a:spcPts val="1000"/>
              </a:spcAft>
            </a:pPr>
            <a:r>
              <a:rPr lang="en-US" sz="1800" dirty="0"/>
              <a:t>To detect threats, it performs dynamic analysis using multiple new solution components that include:</a:t>
            </a:r>
          </a:p>
          <a:p>
            <a:pPr>
              <a:lnSpc>
                <a:spcPct val="100000"/>
              </a:lnSpc>
              <a:spcAft>
                <a:spcPts val="1000"/>
              </a:spcAft>
            </a:pPr>
            <a:r>
              <a:rPr lang="en-US" sz="1800" dirty="0"/>
              <a:t>UEFI anti-rootkit, which reaches the firmware through Serial Peripheral Interface (SPI)</a:t>
            </a:r>
          </a:p>
          <a:p>
            <a:pPr>
              <a:lnSpc>
                <a:spcPct val="100000"/>
              </a:lnSpc>
              <a:spcAft>
                <a:spcPts val="1000"/>
              </a:spcAft>
            </a:pPr>
            <a:r>
              <a:rPr lang="en-US" sz="1800" dirty="0"/>
              <a:t>Full filesystem scanner, which analyzes content inside the firmware</a:t>
            </a:r>
          </a:p>
          <a:p>
            <a:pPr>
              <a:lnSpc>
                <a:spcPct val="100000"/>
              </a:lnSpc>
              <a:spcAft>
                <a:spcPts val="1000"/>
              </a:spcAft>
            </a:pPr>
            <a:r>
              <a:rPr lang="en-US" sz="1800" dirty="0"/>
              <a:t>Detection engine, which identifies exploits and malicious behaviors</a:t>
            </a:r>
          </a:p>
        </p:txBody>
      </p:sp>
      <p:pic>
        <p:nvPicPr>
          <p:cNvPr id="5" name="Picture 4">
            <a:extLst>
              <a:ext uri="{FF2B5EF4-FFF2-40B4-BE49-F238E27FC236}">
                <a16:creationId xmlns:a16="http://schemas.microsoft.com/office/drawing/2014/main" id="{D003886B-7F8B-4A12-9818-3B21E479AD24}"/>
              </a:ext>
            </a:extLst>
          </p:cNvPr>
          <p:cNvPicPr>
            <a:picLocks noChangeAspect="1"/>
          </p:cNvPicPr>
          <p:nvPr/>
        </p:nvPicPr>
        <p:blipFill>
          <a:blip r:embed="rId3"/>
          <a:stretch>
            <a:fillRect/>
          </a:stretch>
        </p:blipFill>
        <p:spPr>
          <a:xfrm>
            <a:off x="7420232" y="1248031"/>
            <a:ext cx="4351249" cy="3786381"/>
          </a:xfrm>
          <a:prstGeom prst="rect">
            <a:avLst/>
          </a:prstGeom>
        </p:spPr>
      </p:pic>
    </p:spTree>
    <p:extLst>
      <p:ext uri="{BB962C8B-B14F-4D97-AF65-F5344CB8AC3E}">
        <p14:creationId xmlns:p14="http://schemas.microsoft.com/office/powerpoint/2010/main" val="13572684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10601978" cy="758022"/>
          </a:xfrm>
        </p:spPr>
        <p:txBody>
          <a:bodyPr/>
          <a:lstStyle/>
          <a:p>
            <a:r>
              <a:rPr lang="en-US" dirty="0"/>
              <a:t>UEFI Architecture</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4"/>
            <a:ext cx="4691334" cy="1009330"/>
          </a:xfrm>
        </p:spPr>
        <p:txBody>
          <a:bodyPr/>
          <a:lstStyle/>
          <a:p>
            <a:pPr>
              <a:lnSpc>
                <a:spcPct val="100000"/>
              </a:lnSpc>
              <a:spcAft>
                <a:spcPts val="1000"/>
              </a:spcAft>
            </a:pPr>
            <a:r>
              <a:rPr lang="en-US" sz="1800" dirty="0"/>
              <a:t>For devices that are configured correctly, the boot path from power-on to OS initialization is reliable. </a:t>
            </a:r>
          </a:p>
          <a:p>
            <a:pPr>
              <a:lnSpc>
                <a:spcPct val="100000"/>
              </a:lnSpc>
              <a:spcAft>
                <a:spcPts val="1000"/>
              </a:spcAft>
            </a:pPr>
            <a:endParaRPr lang="en-US" sz="1800" dirty="0"/>
          </a:p>
          <a:p>
            <a:pPr>
              <a:lnSpc>
                <a:spcPct val="100000"/>
              </a:lnSpc>
              <a:spcAft>
                <a:spcPts val="1000"/>
              </a:spcAft>
            </a:pPr>
            <a:r>
              <a:rPr lang="en-US" sz="1800" dirty="0"/>
              <a:t>If secure boot is disabled or if the motherboard chipset is misconfigured, attackers can change the contents of UEFI drivers that are unsigned or tampered with in the firmware. </a:t>
            </a:r>
          </a:p>
          <a:p>
            <a:pPr>
              <a:lnSpc>
                <a:spcPct val="100000"/>
              </a:lnSpc>
              <a:spcAft>
                <a:spcPts val="1000"/>
              </a:spcAft>
            </a:pPr>
            <a:endParaRPr lang="en-US" sz="1800" dirty="0"/>
          </a:p>
          <a:p>
            <a:pPr>
              <a:lnSpc>
                <a:spcPct val="100000"/>
              </a:lnSpc>
              <a:spcAft>
                <a:spcPts val="1000"/>
              </a:spcAft>
            </a:pPr>
            <a:r>
              <a:rPr lang="en-US" sz="1800" dirty="0"/>
              <a:t>This could allow attackers to take over control of devices and give them the capability to deprivilege the operating system kernel or antivirus to reconfigure the security of the firmware.</a:t>
            </a:r>
          </a:p>
        </p:txBody>
      </p:sp>
      <p:pic>
        <p:nvPicPr>
          <p:cNvPr id="2050" name="Picture 2">
            <a:extLst>
              <a:ext uri="{FF2B5EF4-FFF2-40B4-BE49-F238E27FC236}">
                <a16:creationId xmlns:a16="http://schemas.microsoft.com/office/drawing/2014/main" id="{559D07AF-6AA6-4628-AEE4-109F05392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569" y="980605"/>
            <a:ext cx="515302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41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Device Health</a:t>
            </a:r>
          </a:p>
        </p:txBody>
      </p:sp>
      <p:pic>
        <p:nvPicPr>
          <p:cNvPr id="4098" name="Picture 2" descr="Device Health Attestation">
            <a:extLst>
              <a:ext uri="{FF2B5EF4-FFF2-40B4-BE49-F238E27FC236}">
                <a16:creationId xmlns:a16="http://schemas.microsoft.com/office/drawing/2014/main" id="{AE72A7E2-A3C4-46B2-B2EC-5A363C59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22" y="980605"/>
            <a:ext cx="10202231" cy="575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9096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9042426" cy="758022"/>
          </a:xfrm>
        </p:spPr>
        <p:txBody>
          <a:bodyPr/>
          <a:lstStyle/>
          <a:p>
            <a:r>
              <a:rPr lang="en-US" dirty="0"/>
              <a:t>Trusted Platform Module (TPM)</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9698150" cy="1009330"/>
          </a:xfrm>
        </p:spPr>
        <p:txBody>
          <a:bodyPr/>
          <a:lstStyle/>
          <a:p>
            <a:pPr>
              <a:lnSpc>
                <a:spcPct val="100000"/>
              </a:lnSpc>
              <a:spcAft>
                <a:spcPts val="1000"/>
              </a:spcAft>
            </a:pPr>
            <a:r>
              <a:rPr lang="en-US" sz="1800" dirty="0"/>
              <a:t>Trusted Platform Module (TPM) technology is designed to provide hardware-based, security-related functions. A TPM chip is a secure crypto-processor that helps you with actions such as generating, storing, and limiting the use of cryptographic keys. </a:t>
            </a:r>
          </a:p>
          <a:p>
            <a:pPr>
              <a:lnSpc>
                <a:spcPct val="100000"/>
              </a:lnSpc>
              <a:spcAft>
                <a:spcPts val="1000"/>
              </a:spcAft>
            </a:pPr>
            <a:endParaRPr lang="en-US" sz="1800" dirty="0"/>
          </a:p>
          <a:p>
            <a:pPr>
              <a:lnSpc>
                <a:spcPct val="100000"/>
              </a:lnSpc>
              <a:spcAft>
                <a:spcPts val="1000"/>
              </a:spcAft>
            </a:pPr>
            <a:r>
              <a:rPr lang="en-US" sz="1800" dirty="0"/>
              <a:t>As Windows 10 boots, a series of integrity measurements are taken by Windows Defender System Guard using the device’s Trusted Platform Module 2.0 (TPM). </a:t>
            </a:r>
          </a:p>
          <a:p>
            <a:pPr>
              <a:lnSpc>
                <a:spcPct val="100000"/>
              </a:lnSpc>
              <a:spcAft>
                <a:spcPts val="1000"/>
              </a:spcAft>
            </a:pPr>
            <a:endParaRPr lang="en-US" sz="1800" dirty="0"/>
          </a:p>
          <a:p>
            <a:pPr>
              <a:lnSpc>
                <a:spcPct val="100000"/>
              </a:lnSpc>
              <a:spcAft>
                <a:spcPts val="1000"/>
              </a:spcAft>
            </a:pPr>
            <a:r>
              <a:rPr lang="en-US" sz="1800" dirty="0"/>
              <a:t>This process and data are hardware isolated away from Windows to help ensure that the measurement data is not subject to the type of tampering that could happen if the platform was compromised.</a:t>
            </a:r>
          </a:p>
          <a:p>
            <a:pPr>
              <a:lnSpc>
                <a:spcPct val="100000"/>
              </a:lnSpc>
              <a:spcAft>
                <a:spcPts val="1000"/>
              </a:spcAft>
            </a:pPr>
            <a:endParaRPr lang="en-US" sz="1800" dirty="0"/>
          </a:p>
          <a:p>
            <a:pPr>
              <a:lnSpc>
                <a:spcPct val="100000"/>
              </a:lnSpc>
              <a:spcAft>
                <a:spcPts val="1000"/>
              </a:spcAft>
            </a:pPr>
            <a:r>
              <a:rPr lang="en-US" sz="1800" dirty="0"/>
              <a:t>After the system boots, Windows Defender System Guard signs and seals these measurements using the TPM, and, upon request a management system, like Intune or System Center Configuration Manager, can acquire them for remote analysis</a:t>
            </a:r>
          </a:p>
        </p:txBody>
      </p:sp>
    </p:spTree>
    <p:extLst>
      <p:ext uri="{BB962C8B-B14F-4D97-AF65-F5344CB8AC3E}">
        <p14:creationId xmlns:p14="http://schemas.microsoft.com/office/powerpoint/2010/main" val="42650701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354217"/>
          </a:xfrm>
        </p:spPr>
        <p:txBody>
          <a:bodyPr/>
          <a:lstStyle/>
          <a:p>
            <a:r>
              <a:rPr lang="en-US" dirty="0"/>
              <a:t>What is now required hardware for Windows 11?</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6581716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Analysis</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Attack Analysis (Traditional)</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383950" cy="1009330"/>
          </a:xfrm>
        </p:spPr>
        <p:txBody>
          <a:bodyPr/>
          <a:lstStyle/>
          <a:p>
            <a:pPr>
              <a:lnSpc>
                <a:spcPct val="100000"/>
              </a:lnSpc>
              <a:spcAft>
                <a:spcPts val="1000"/>
              </a:spcAft>
            </a:pPr>
            <a:r>
              <a:rPr lang="en-US" sz="1800" dirty="0"/>
              <a:t>Security Response teams would typically evaluate 20+ files per day</a:t>
            </a:r>
          </a:p>
          <a:p>
            <a:pPr>
              <a:lnSpc>
                <a:spcPct val="100000"/>
              </a:lnSpc>
              <a:spcAft>
                <a:spcPts val="1000"/>
              </a:spcAft>
            </a:pPr>
            <a:r>
              <a:rPr lang="en-US" sz="1800" dirty="0"/>
              <a:t>Output from several tools (IDA, Resource Hacker, PEID, </a:t>
            </a:r>
            <a:r>
              <a:rPr lang="en-US" sz="1800" dirty="0" err="1"/>
              <a:t>etc</a:t>
            </a:r>
            <a:r>
              <a:rPr lang="en-US" sz="1800" dirty="0"/>
              <a:t>) would be combined to provide a clear picture</a:t>
            </a:r>
          </a:p>
          <a:p>
            <a:pPr>
              <a:lnSpc>
                <a:spcPct val="100000"/>
              </a:lnSpc>
              <a:spcAft>
                <a:spcPts val="1000"/>
              </a:spcAft>
            </a:pPr>
            <a:r>
              <a:rPr lang="en-US" sz="1800" dirty="0"/>
              <a:t>A faster approach / common technic is “Extended ASCII Analysis”</a:t>
            </a:r>
          </a:p>
          <a:p>
            <a:pPr>
              <a:lnSpc>
                <a:spcPct val="100000"/>
              </a:lnSpc>
              <a:spcAft>
                <a:spcPts val="1000"/>
              </a:spcAft>
            </a:pPr>
            <a:r>
              <a:rPr lang="en-US" sz="1800" dirty="0"/>
              <a:t>Visual cues / patterns in the text converted binary provide information on what the binary is / does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5" name="Picture 4" descr="A picture containing background pattern&#10;&#10;Description automatically generated">
            <a:extLst>
              <a:ext uri="{FF2B5EF4-FFF2-40B4-BE49-F238E27FC236}">
                <a16:creationId xmlns:a16="http://schemas.microsoft.com/office/drawing/2014/main" id="{7D4D9AA5-1C21-4D06-861A-8E9371BF5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955" y="3429000"/>
            <a:ext cx="6600825" cy="2428875"/>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High vs Low Entropy</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833255" cy="1009330"/>
          </a:xfrm>
        </p:spPr>
        <p:txBody>
          <a:bodyPr/>
          <a:lstStyle/>
          <a:p>
            <a:pPr>
              <a:lnSpc>
                <a:spcPct val="100000"/>
              </a:lnSpc>
              <a:spcAft>
                <a:spcPts val="1000"/>
              </a:spcAft>
            </a:pPr>
            <a:r>
              <a:rPr lang="en-US" sz="1800" dirty="0"/>
              <a:t>High entropy is data that is uniformly random vs low </a:t>
            </a:r>
          </a:p>
          <a:p>
            <a:pPr>
              <a:lnSpc>
                <a:spcPct val="100000"/>
              </a:lnSpc>
              <a:spcAft>
                <a:spcPts val="1000"/>
              </a:spcAft>
            </a:pPr>
            <a:r>
              <a:rPr lang="en-US" sz="1800" dirty="0"/>
              <a:t>Tend to determine Custom Packer vs Commercial Packer</a:t>
            </a:r>
          </a:p>
          <a:p>
            <a:pPr>
              <a:lnSpc>
                <a:spcPct val="100000"/>
              </a:lnSpc>
              <a:spcAft>
                <a:spcPts val="1000"/>
              </a:spcAft>
            </a:pPr>
            <a:r>
              <a:rPr lang="en-US" sz="1800" dirty="0"/>
              <a:t>Custom packer used to avoid antivirus (low entropy)</a:t>
            </a:r>
          </a:p>
          <a:p>
            <a:pPr>
              <a:lnSpc>
                <a:spcPct val="100000"/>
              </a:lnSpc>
              <a:spcAft>
                <a:spcPts val="1000"/>
              </a:spcAft>
            </a:pPr>
            <a:r>
              <a:rPr lang="en-US" sz="1800" dirty="0"/>
              <a:t>High Entropy indicates compressed data, well-encrypted data, random data, constants used in cryptographic calculations</a:t>
            </a:r>
          </a:p>
          <a:p>
            <a:pPr>
              <a:lnSpc>
                <a:spcPct val="100000"/>
              </a:lnSpc>
              <a:spcAft>
                <a:spcPts val="1000"/>
              </a:spcAft>
            </a:pPr>
            <a:r>
              <a:rPr lang="en-US" sz="1800" dirty="0"/>
              <a:t>Perfect entropy means each byte will occur once every 256 bytes (.39% of the time)</a:t>
            </a:r>
          </a:p>
          <a:p>
            <a:pPr>
              <a:lnSpc>
                <a:spcPct val="100000"/>
              </a:lnSpc>
              <a:spcAft>
                <a:spcPts val="1000"/>
              </a:spcAft>
            </a:pPr>
            <a:r>
              <a:rPr lang="en-US" sz="1800" dirty="0"/>
              <a:t>Common file types use compression (jpeg, gif, </a:t>
            </a:r>
            <a:r>
              <a:rPr lang="en-US" sz="1800" dirty="0" err="1"/>
              <a:t>png</a:t>
            </a:r>
            <a:r>
              <a:rPr lang="en-US" sz="1800" dirty="0"/>
              <a:t>, zip, </a:t>
            </a:r>
            <a:r>
              <a:rPr lang="en-US" sz="1800" dirty="0" err="1"/>
              <a:t>rar</a:t>
            </a:r>
            <a:r>
              <a:rPr lang="en-US" sz="1800" dirty="0"/>
              <a:t>, tar)</a:t>
            </a:r>
          </a:p>
          <a:p>
            <a:pPr>
              <a:lnSpc>
                <a:spcPct val="100000"/>
              </a:lnSpc>
              <a:spcAft>
                <a:spcPts val="1000"/>
              </a:spcAft>
            </a:pPr>
            <a:r>
              <a:rPr lang="en-US" sz="1800" dirty="0"/>
              <a:t>Using a Krypto Analyzer, crypto constants can be found and if known, skipped</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5" name="Picture 4" descr="A picture containing ground, people, rock&#10;&#10;Description automatically generated">
            <a:extLst>
              <a:ext uri="{FF2B5EF4-FFF2-40B4-BE49-F238E27FC236}">
                <a16:creationId xmlns:a16="http://schemas.microsoft.com/office/drawing/2014/main" id="{92D07C06-5E6E-4F07-896F-ACC1B4F54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15333" y="2281830"/>
            <a:ext cx="5032392" cy="2129089"/>
          </a:xfrm>
          <a:prstGeom prst="rect">
            <a:avLst/>
          </a:prstGeom>
        </p:spPr>
      </p:pic>
    </p:spTree>
    <p:extLst>
      <p:ext uri="{BB962C8B-B14F-4D97-AF65-F5344CB8AC3E}">
        <p14:creationId xmlns:p14="http://schemas.microsoft.com/office/powerpoint/2010/main" val="8176532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Portable Executable (PE) Files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Portable </a:t>
            </a:r>
            <a:r>
              <a:rPr lang="en-US" sz="1800" dirty="0" err="1"/>
              <a:t>Executiable</a:t>
            </a:r>
            <a:r>
              <a:rPr lang="en-US" sz="1800" dirty="0"/>
              <a:t> files are .exe and .</a:t>
            </a:r>
            <a:r>
              <a:rPr lang="en-US" sz="1800" dirty="0" err="1"/>
              <a:t>dll</a:t>
            </a:r>
            <a:r>
              <a:rPr lang="en-US" sz="1800" dirty="0"/>
              <a:t> files</a:t>
            </a:r>
          </a:p>
          <a:p>
            <a:pPr>
              <a:lnSpc>
                <a:spcPct val="100000"/>
              </a:lnSpc>
              <a:spcAft>
                <a:spcPts val="1000"/>
              </a:spcAft>
            </a:pPr>
            <a:r>
              <a:rPr lang="en-US" sz="1800" dirty="0"/>
              <a:t>Contain more than just code</a:t>
            </a:r>
          </a:p>
          <a:p>
            <a:pPr>
              <a:lnSpc>
                <a:spcPct val="100000"/>
              </a:lnSpc>
              <a:spcAft>
                <a:spcPts val="1000"/>
              </a:spcAft>
            </a:pPr>
            <a:r>
              <a:rPr lang="en-US" sz="1800" dirty="0"/>
              <a:t>text .</a:t>
            </a:r>
            <a:r>
              <a:rPr lang="en-US" sz="1800" dirty="0" err="1"/>
              <a:t>rdata</a:t>
            </a:r>
            <a:r>
              <a:rPr lang="en-US" sz="1800" dirty="0"/>
              <a:t> .data .</a:t>
            </a:r>
            <a:r>
              <a:rPr lang="en-US" sz="1800" dirty="0" err="1"/>
              <a:t>rsrc</a:t>
            </a:r>
            <a:r>
              <a:rPr lang="en-US" sz="1800" dirty="0"/>
              <a:t> .</a:t>
            </a:r>
            <a:r>
              <a:rPr lang="en-US" sz="1800" dirty="0" err="1"/>
              <a:t>reloc</a:t>
            </a:r>
            <a:endParaRPr lang="en-US" sz="1800" dirty="0"/>
          </a:p>
          <a:p>
            <a:pPr>
              <a:lnSpc>
                <a:spcPct val="100000"/>
              </a:lnSpc>
              <a:spcAft>
                <a:spcPts val="1000"/>
              </a:spcAft>
            </a:pPr>
            <a:r>
              <a:rPr lang="en-US" sz="1800" dirty="0"/>
              <a:t>Appended Signature at end of file</a:t>
            </a:r>
          </a:p>
          <a:p>
            <a:pPr>
              <a:lnSpc>
                <a:spcPct val="100000"/>
              </a:lnSpc>
              <a:spcAft>
                <a:spcPts val="1000"/>
              </a:spcAft>
            </a:pPr>
            <a:endParaRPr lang="en-US" sz="1800" dirty="0"/>
          </a:p>
          <a:p>
            <a:endParaRPr lang="en-US" sz="1800" b="1" dirty="0"/>
          </a:p>
        </p:txBody>
      </p:sp>
      <p:pic>
        <p:nvPicPr>
          <p:cNvPr id="5" name="Picture 4" descr="Diagram&#10;&#10;Description automatically generated">
            <a:extLst>
              <a:ext uri="{FF2B5EF4-FFF2-40B4-BE49-F238E27FC236}">
                <a16:creationId xmlns:a16="http://schemas.microsoft.com/office/drawing/2014/main" id="{4C01AB98-F353-42BD-9FF3-7EDB379C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645" y="3508761"/>
            <a:ext cx="2647950" cy="2219325"/>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665B1919-7E50-4F22-BE70-3174CFDA5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295" y="667784"/>
            <a:ext cx="3424708" cy="5300776"/>
          </a:xfrm>
          <a:prstGeom prst="rect">
            <a:avLst/>
          </a:prstGeom>
        </p:spPr>
      </p:pic>
    </p:spTree>
    <p:extLst>
      <p:ext uri="{BB962C8B-B14F-4D97-AF65-F5344CB8AC3E}">
        <p14:creationId xmlns:p14="http://schemas.microsoft.com/office/powerpoint/2010/main" val="133383602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X86 vs x64 vs MSIL</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X86 characters maps fairly consistently with opcodes</a:t>
            </a:r>
          </a:p>
          <a:p>
            <a:pPr>
              <a:lnSpc>
                <a:spcPct val="100000"/>
              </a:lnSpc>
              <a:spcAft>
                <a:spcPts val="1000"/>
              </a:spcAft>
            </a:pPr>
            <a:r>
              <a:rPr lang="en-US" sz="1800" dirty="0"/>
              <a:t>In X86, 0x00 and 0xFF most common and tend to represent offsets (produce visible gaps in the code)</a:t>
            </a:r>
          </a:p>
          <a:p>
            <a:pPr>
              <a:lnSpc>
                <a:spcPct val="100000"/>
              </a:lnSpc>
              <a:spcAft>
                <a:spcPts val="1000"/>
              </a:spcAft>
            </a:pPr>
            <a:endParaRPr lang="en-US" sz="1800" dirty="0"/>
          </a:p>
          <a:p>
            <a:pPr>
              <a:lnSpc>
                <a:spcPct val="100000"/>
              </a:lnSpc>
              <a:spcAft>
                <a:spcPts val="1000"/>
              </a:spcAft>
            </a:pPr>
            <a:r>
              <a:rPr lang="en-US" sz="1800" dirty="0"/>
              <a:t>In X64 the ‘H’ character is more visible</a:t>
            </a:r>
          </a:p>
          <a:p>
            <a:pPr>
              <a:lnSpc>
                <a:spcPct val="100000"/>
              </a:lnSpc>
              <a:spcAft>
                <a:spcPts val="1000"/>
              </a:spcAft>
            </a:pPr>
            <a:endParaRPr lang="en-US" sz="1800" dirty="0"/>
          </a:p>
          <a:p>
            <a:pPr>
              <a:lnSpc>
                <a:spcPct val="100000"/>
              </a:lnSpc>
              <a:spcAft>
                <a:spcPts val="1000"/>
              </a:spcAft>
            </a:pPr>
            <a:r>
              <a:rPr lang="en-US" sz="1800" dirty="0"/>
              <a:t>In MSIL code, 25% of bytes are 0x00 (will show many gaps)</a:t>
            </a:r>
          </a:p>
          <a:p>
            <a:endParaRPr lang="en-US" sz="1800" b="1" dirty="0"/>
          </a:p>
        </p:txBody>
      </p:sp>
      <p:pic>
        <p:nvPicPr>
          <p:cNvPr id="5" name="Picture 4" descr="Shape&#10;&#10;Description automatically generated with low confidence">
            <a:extLst>
              <a:ext uri="{FF2B5EF4-FFF2-40B4-BE49-F238E27FC236}">
                <a16:creationId xmlns:a16="http://schemas.microsoft.com/office/drawing/2014/main" id="{1D011215-CFC4-4B91-8521-E44E43109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867" y="1252339"/>
            <a:ext cx="2600918" cy="4475747"/>
          </a:xfrm>
          <a:prstGeom prst="rect">
            <a:avLst/>
          </a:prstGeom>
        </p:spPr>
      </p:pic>
    </p:spTree>
    <p:extLst>
      <p:ext uri="{BB962C8B-B14F-4D97-AF65-F5344CB8AC3E}">
        <p14:creationId xmlns:p14="http://schemas.microsoft.com/office/powerpoint/2010/main" val="110204806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Attack Analysis (Windows)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Process Injection</a:t>
            </a:r>
          </a:p>
          <a:p>
            <a:pPr>
              <a:lnSpc>
                <a:spcPct val="100000"/>
              </a:lnSpc>
              <a:spcAft>
                <a:spcPts val="1000"/>
              </a:spcAft>
            </a:pPr>
            <a:r>
              <a:rPr lang="en-US" sz="1800" dirty="0"/>
              <a:t>Rundll32.exe</a:t>
            </a:r>
          </a:p>
          <a:p>
            <a:pPr>
              <a:lnSpc>
                <a:spcPct val="100000"/>
              </a:lnSpc>
              <a:spcAft>
                <a:spcPts val="1000"/>
              </a:spcAft>
            </a:pPr>
            <a:r>
              <a:rPr lang="en-US" sz="1800" dirty="0"/>
              <a:t>LSASS</a:t>
            </a:r>
          </a:p>
          <a:p>
            <a:pPr>
              <a:lnSpc>
                <a:spcPct val="100000"/>
              </a:lnSpc>
              <a:spcAft>
                <a:spcPts val="1000"/>
              </a:spcAft>
            </a:pPr>
            <a:r>
              <a:rPr lang="en-US" sz="1800" dirty="0"/>
              <a:t>Persistence via Scheduled Task</a:t>
            </a:r>
          </a:p>
          <a:p>
            <a:pPr>
              <a:lnSpc>
                <a:spcPct val="100000"/>
              </a:lnSpc>
              <a:spcAft>
                <a:spcPts val="1000"/>
              </a:spcAft>
            </a:pPr>
            <a:r>
              <a:rPr lang="en-US" sz="1800" dirty="0"/>
              <a:t>Keylogging</a:t>
            </a:r>
          </a:p>
          <a:p>
            <a:pPr>
              <a:lnSpc>
                <a:spcPct val="100000"/>
              </a:lnSpc>
              <a:spcAft>
                <a:spcPts val="1000"/>
              </a:spcAft>
            </a:pPr>
            <a:r>
              <a:rPr lang="en-US" sz="1800" dirty="0"/>
              <a:t>Brute force login</a:t>
            </a:r>
          </a:p>
          <a:p>
            <a:pPr>
              <a:lnSpc>
                <a:spcPct val="100000"/>
              </a:lnSpc>
              <a:spcAft>
                <a:spcPts val="1000"/>
              </a:spcAft>
            </a:pPr>
            <a:r>
              <a:rPr lang="en-US" sz="1800" dirty="0"/>
              <a:t>Sticky Keys</a:t>
            </a:r>
          </a:p>
          <a:p>
            <a:pPr>
              <a:lnSpc>
                <a:spcPct val="100000"/>
              </a:lnSpc>
              <a:spcAft>
                <a:spcPts val="1000"/>
              </a:spcAft>
            </a:pPr>
            <a:r>
              <a:rPr lang="en-US" sz="1800" dirty="0"/>
              <a:t>Remote service registration</a:t>
            </a:r>
          </a:p>
          <a:p>
            <a:pPr>
              <a:lnSpc>
                <a:spcPct val="100000"/>
              </a:lnSpc>
              <a:spcAft>
                <a:spcPts val="1000"/>
              </a:spcAft>
            </a:pPr>
            <a:r>
              <a:rPr lang="en-US" sz="1800" dirty="0"/>
              <a:t>PowerShell</a:t>
            </a:r>
          </a:p>
          <a:p>
            <a:endParaRPr lang="en-US" sz="1800" b="1" dirty="0"/>
          </a:p>
        </p:txBody>
      </p:sp>
      <p:pic>
        <p:nvPicPr>
          <p:cNvPr id="5" name="Picture 4" descr="Diagram, schematic&#10;&#10;Description automatically generated">
            <a:extLst>
              <a:ext uri="{FF2B5EF4-FFF2-40B4-BE49-F238E27FC236}">
                <a16:creationId xmlns:a16="http://schemas.microsoft.com/office/drawing/2014/main" id="{2307D9D1-BB33-4ACA-9633-84C058FC3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831" y="1299411"/>
            <a:ext cx="5848501" cy="4848726"/>
          </a:xfrm>
          <a:prstGeom prst="rect">
            <a:avLst/>
          </a:prstGeom>
        </p:spPr>
      </p:pic>
    </p:spTree>
    <p:extLst>
      <p:ext uri="{BB962C8B-B14F-4D97-AF65-F5344CB8AC3E}">
        <p14:creationId xmlns:p14="http://schemas.microsoft.com/office/powerpoint/2010/main" val="6830241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Attack Analysis (Machine Learning)</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3"/>
            <a:ext cx="9680102" cy="1113975"/>
          </a:xfrm>
        </p:spPr>
        <p:txBody>
          <a:bodyPr/>
          <a:lstStyle/>
          <a:p>
            <a:pPr>
              <a:lnSpc>
                <a:spcPct val="100000"/>
              </a:lnSpc>
              <a:spcAft>
                <a:spcPts val="1000"/>
              </a:spcAft>
            </a:pPr>
            <a:r>
              <a:rPr lang="en-US" sz="1800" dirty="0"/>
              <a:t>Rather than use human analysis, it is much faster to implement the previous techniques in a machine learning model - Microsoft Defender!</a:t>
            </a:r>
          </a:p>
          <a:p>
            <a:pPr>
              <a:lnSpc>
                <a:spcPct val="100000"/>
              </a:lnSpc>
              <a:spcAft>
                <a:spcPts val="1000"/>
              </a:spcAft>
            </a:pPr>
            <a:r>
              <a:rPr lang="en-US" sz="1800" dirty="0"/>
              <a:t>The value of machine learning is it works really well on zero-day threats.</a:t>
            </a:r>
          </a:p>
          <a:p>
            <a:endParaRPr lang="en-US" sz="1800" b="1" dirty="0"/>
          </a:p>
        </p:txBody>
      </p:sp>
      <p:pic>
        <p:nvPicPr>
          <p:cNvPr id="6" name="Picture 5">
            <a:extLst>
              <a:ext uri="{FF2B5EF4-FFF2-40B4-BE49-F238E27FC236}">
                <a16:creationId xmlns:a16="http://schemas.microsoft.com/office/drawing/2014/main" id="{04BEFDA6-A28F-41CD-90A5-FC48DCF5802C}"/>
              </a:ext>
            </a:extLst>
          </p:cNvPr>
          <p:cNvPicPr>
            <a:picLocks noChangeAspect="1"/>
          </p:cNvPicPr>
          <p:nvPr/>
        </p:nvPicPr>
        <p:blipFill>
          <a:blip r:embed="rId3"/>
          <a:stretch>
            <a:fillRect/>
          </a:stretch>
        </p:blipFill>
        <p:spPr>
          <a:xfrm>
            <a:off x="1067301" y="2393196"/>
            <a:ext cx="9691779" cy="3989053"/>
          </a:xfrm>
          <a:prstGeom prst="rect">
            <a:avLst/>
          </a:prstGeom>
        </p:spPr>
      </p:pic>
    </p:spTree>
    <p:extLst>
      <p:ext uri="{BB962C8B-B14F-4D97-AF65-F5344CB8AC3E}">
        <p14:creationId xmlns:p14="http://schemas.microsoft.com/office/powerpoint/2010/main" val="1935160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Windows Antimalware Scan Interface (AMSI)</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Interface standard that allows your applications and services to integrate with any antimalware product that's present on a machine. </a:t>
            </a:r>
          </a:p>
          <a:p>
            <a:pPr>
              <a:lnSpc>
                <a:spcPct val="100000"/>
              </a:lnSpc>
              <a:spcAft>
                <a:spcPts val="1000"/>
              </a:spcAft>
            </a:pPr>
            <a:endParaRPr lang="en-US" sz="1800" dirty="0"/>
          </a:p>
          <a:p>
            <a:pPr>
              <a:lnSpc>
                <a:spcPct val="100000"/>
              </a:lnSpc>
              <a:spcAft>
                <a:spcPts val="1000"/>
              </a:spcAft>
            </a:pPr>
            <a:r>
              <a:rPr lang="en-US" sz="1800" dirty="0"/>
              <a:t>AMSI is designed in particular to combat "fileless malware".</a:t>
            </a:r>
          </a:p>
          <a:p>
            <a:pPr>
              <a:lnSpc>
                <a:spcPct val="100000"/>
              </a:lnSpc>
              <a:spcAft>
                <a:spcPts val="1000"/>
              </a:spcAft>
            </a:pPr>
            <a:endParaRPr lang="en-US" sz="1800" dirty="0"/>
          </a:p>
          <a:p>
            <a:pPr>
              <a:lnSpc>
                <a:spcPct val="100000"/>
              </a:lnSpc>
              <a:spcAft>
                <a:spcPts val="1000"/>
              </a:spcAft>
            </a:pPr>
            <a:r>
              <a:rPr lang="en-US" sz="1800" dirty="0"/>
              <a:t>AMSI is agnostic of antimalware vendor; it's designed to allow for the most common malware scanning and protection techniques provided by today's antimalware products that can be integrated into applications.</a:t>
            </a:r>
          </a:p>
          <a:p>
            <a:pPr>
              <a:lnSpc>
                <a:spcPct val="100000"/>
              </a:lnSpc>
              <a:spcAft>
                <a:spcPts val="1000"/>
              </a:spcAft>
            </a:pPr>
            <a:endParaRPr lang="en-US" sz="1800" dirty="0"/>
          </a:p>
          <a:p>
            <a:pPr>
              <a:lnSpc>
                <a:spcPct val="100000"/>
              </a:lnSpc>
              <a:spcAft>
                <a:spcPts val="1000"/>
              </a:spcAft>
            </a:pPr>
            <a:r>
              <a:rPr lang="en-US" sz="1800" dirty="0"/>
              <a:t>Win32 API and COM interface provided.</a:t>
            </a:r>
          </a:p>
          <a:p>
            <a:pPr>
              <a:lnSpc>
                <a:spcPct val="100000"/>
              </a:lnSpc>
              <a:spcAft>
                <a:spcPts val="1000"/>
              </a:spcAft>
            </a:pPr>
            <a:endParaRPr lang="en-US" sz="1800" dirty="0"/>
          </a:p>
          <a:p>
            <a:pPr>
              <a:lnSpc>
                <a:spcPct val="100000"/>
              </a:lnSpc>
              <a:spcAft>
                <a:spcPts val="1000"/>
              </a:spcAft>
            </a:pPr>
            <a:r>
              <a:rPr lang="en-US" sz="1800" dirty="0"/>
              <a:t>It supports a calling structure allowing for file and memory or stream scanning, content source URL/IP reputation checks, and other techniques.</a:t>
            </a:r>
          </a:p>
          <a:p>
            <a:endParaRPr lang="en-US" sz="1800" b="1" dirty="0"/>
          </a:p>
        </p:txBody>
      </p:sp>
    </p:spTree>
    <p:extLst>
      <p:ext uri="{BB962C8B-B14F-4D97-AF65-F5344CB8AC3E}">
        <p14:creationId xmlns:p14="http://schemas.microsoft.com/office/powerpoint/2010/main" val="39181375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805055" cy="1009330"/>
          </a:xfrm>
        </p:spPr>
        <p:txBody>
          <a:bodyPr/>
          <a:lstStyle/>
          <a:p>
            <a:pPr>
              <a:lnSpc>
                <a:spcPct val="100000"/>
              </a:lnSpc>
              <a:spcAft>
                <a:spcPts val="1000"/>
              </a:spcAft>
            </a:pPr>
            <a:r>
              <a:rPr lang="en-US" sz="1800" dirty="0"/>
              <a:t>The AMSI feature is integrated into these components of Windows 10.</a:t>
            </a:r>
          </a:p>
          <a:p>
            <a:pPr>
              <a:lnSpc>
                <a:spcPct val="100000"/>
              </a:lnSpc>
              <a:spcAft>
                <a:spcPts val="1000"/>
              </a:spcAft>
            </a:pPr>
            <a:endParaRPr lang="en-US" sz="1800" dirty="0"/>
          </a:p>
          <a:p>
            <a:pPr>
              <a:lnSpc>
                <a:spcPct val="100000"/>
              </a:lnSpc>
              <a:spcAft>
                <a:spcPts val="1000"/>
              </a:spcAft>
            </a:pPr>
            <a:r>
              <a:rPr lang="en-US" sz="1800" dirty="0"/>
              <a:t>User Account Control, or UAC (elevation of EXE, COM, MSI, or ActiveX installation)</a:t>
            </a:r>
          </a:p>
          <a:p>
            <a:pPr>
              <a:lnSpc>
                <a:spcPct val="100000"/>
              </a:lnSpc>
              <a:spcAft>
                <a:spcPts val="1000"/>
              </a:spcAft>
            </a:pPr>
            <a:r>
              <a:rPr lang="en-US" sz="1800" dirty="0"/>
              <a:t>PowerShell (scripts, interactive use, and dynamic code evaluation)</a:t>
            </a:r>
          </a:p>
          <a:p>
            <a:pPr>
              <a:lnSpc>
                <a:spcPct val="100000"/>
              </a:lnSpc>
              <a:spcAft>
                <a:spcPts val="1000"/>
              </a:spcAft>
            </a:pPr>
            <a:r>
              <a:rPr lang="en-US" sz="1800" dirty="0"/>
              <a:t>Windows Script Host (wscript.exe and cscript.exe)</a:t>
            </a:r>
          </a:p>
          <a:p>
            <a:pPr>
              <a:lnSpc>
                <a:spcPct val="100000"/>
              </a:lnSpc>
              <a:spcAft>
                <a:spcPts val="1000"/>
              </a:spcAft>
            </a:pPr>
            <a:r>
              <a:rPr lang="en-US" sz="1800" dirty="0"/>
              <a:t>JavaScript and VBScript</a:t>
            </a:r>
          </a:p>
          <a:p>
            <a:pPr>
              <a:lnSpc>
                <a:spcPct val="100000"/>
              </a:lnSpc>
              <a:spcAft>
                <a:spcPts val="1000"/>
              </a:spcAft>
            </a:pPr>
            <a:r>
              <a:rPr lang="en-US" sz="1800" dirty="0"/>
              <a:t>Office VBA macros</a:t>
            </a:r>
          </a:p>
          <a:p>
            <a:pPr>
              <a:lnSpc>
                <a:spcPct val="100000"/>
              </a:lnSpc>
              <a:spcAft>
                <a:spcPts val="1000"/>
              </a:spcAft>
            </a:pPr>
            <a:endParaRPr lang="en-US" sz="1800" dirty="0"/>
          </a:p>
          <a:p>
            <a:pPr>
              <a:lnSpc>
                <a:spcPct val="100000"/>
              </a:lnSpc>
              <a:spcAft>
                <a:spcPts val="1000"/>
              </a:spcAft>
            </a:pPr>
            <a:r>
              <a:rPr lang="en-US" sz="1800" dirty="0"/>
              <a:t>Each component will pass on the final target de-obfuscated code to AMSI, and then to the antivirus solution</a:t>
            </a:r>
          </a:p>
          <a:p>
            <a:endParaRPr lang="en-US" sz="1800" b="1" dirty="0"/>
          </a:p>
        </p:txBody>
      </p:sp>
    </p:spTree>
    <p:extLst>
      <p:ext uri="{BB962C8B-B14F-4D97-AF65-F5344CB8AC3E}">
        <p14:creationId xmlns:p14="http://schemas.microsoft.com/office/powerpoint/2010/main" val="109292422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588263" y="457200"/>
            <a:ext cx="11018520" cy="553998"/>
          </a:xfrm>
        </p:spPr>
        <p:txBody>
          <a:bodyPr wrap="square" anchor="t">
            <a:normAutofit/>
          </a:bodyPr>
          <a:lstStyle/>
          <a:p>
            <a:r>
              <a:rPr lang="en-US" dirty="0"/>
              <a:t>AMSI Architecture</a:t>
            </a:r>
          </a:p>
        </p:txBody>
      </p:sp>
      <p:pic>
        <p:nvPicPr>
          <p:cNvPr id="5" name="Picture 4" descr="Diagram&#10;&#10;Description automatically generated with medium confidence">
            <a:extLst>
              <a:ext uri="{FF2B5EF4-FFF2-40B4-BE49-F238E27FC236}">
                <a16:creationId xmlns:a16="http://schemas.microsoft.com/office/drawing/2014/main" id="{446F828E-A531-4763-8B90-EF1BEBF99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879" y="1435100"/>
            <a:ext cx="9155480" cy="4051300"/>
          </a:xfrm>
          <a:prstGeom prst="rect">
            <a:avLst/>
          </a:prstGeom>
          <a:noFill/>
        </p:spPr>
      </p:pic>
    </p:spTree>
    <p:extLst>
      <p:ext uri="{BB962C8B-B14F-4D97-AF65-F5344CB8AC3E}">
        <p14:creationId xmlns:p14="http://schemas.microsoft.com/office/powerpoint/2010/main" val="359604764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 (PowerShell)</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b="1" dirty="0"/>
          </a:p>
        </p:txBody>
      </p:sp>
      <p:pic>
        <p:nvPicPr>
          <p:cNvPr id="10242" name="Picture 2" descr="Example of a possible command line generated by Meterpreter">
            <a:extLst>
              <a:ext uri="{FF2B5EF4-FFF2-40B4-BE49-F238E27FC236}">
                <a16:creationId xmlns:a16="http://schemas.microsoft.com/office/drawing/2014/main" id="{83CCF418-CCC2-440D-A480-23CCA7FA3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280" y="3625892"/>
            <a:ext cx="7625217" cy="1092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A0613B-9648-413B-BF32-E0A928E5EB21}"/>
              </a:ext>
            </a:extLst>
          </p:cNvPr>
          <p:cNvPicPr>
            <a:picLocks noChangeAspect="1"/>
          </p:cNvPicPr>
          <p:nvPr/>
        </p:nvPicPr>
        <p:blipFill>
          <a:blip r:embed="rId4"/>
          <a:stretch>
            <a:fillRect/>
          </a:stretch>
        </p:blipFill>
        <p:spPr>
          <a:xfrm>
            <a:off x="2742115" y="2082725"/>
            <a:ext cx="5248275" cy="847725"/>
          </a:xfrm>
          <a:prstGeom prst="rect">
            <a:avLst/>
          </a:prstGeom>
        </p:spPr>
      </p:pic>
    </p:spTree>
    <p:extLst>
      <p:ext uri="{BB962C8B-B14F-4D97-AF65-F5344CB8AC3E}">
        <p14:creationId xmlns:p14="http://schemas.microsoft.com/office/powerpoint/2010/main" val="161937066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 (PowerShell)</a:t>
            </a:r>
          </a:p>
        </p:txBody>
      </p:sp>
      <p:pic>
        <p:nvPicPr>
          <p:cNvPr id="5" name="Picture 4">
            <a:extLst>
              <a:ext uri="{FF2B5EF4-FFF2-40B4-BE49-F238E27FC236}">
                <a16:creationId xmlns:a16="http://schemas.microsoft.com/office/drawing/2014/main" id="{E232DCDF-99F3-4DCC-912F-DE6EC3B54F23}"/>
              </a:ext>
            </a:extLst>
          </p:cNvPr>
          <p:cNvPicPr>
            <a:picLocks noChangeAspect="1"/>
          </p:cNvPicPr>
          <p:nvPr/>
        </p:nvPicPr>
        <p:blipFill>
          <a:blip r:embed="rId3"/>
          <a:stretch>
            <a:fillRect/>
          </a:stretch>
        </p:blipFill>
        <p:spPr>
          <a:xfrm>
            <a:off x="3021932" y="1299410"/>
            <a:ext cx="5943600" cy="4800600"/>
          </a:xfrm>
          <a:prstGeom prst="rect">
            <a:avLst/>
          </a:prstGeom>
        </p:spPr>
      </p:pic>
    </p:spTree>
    <p:extLst>
      <p:ext uri="{BB962C8B-B14F-4D97-AF65-F5344CB8AC3E}">
        <p14:creationId xmlns:p14="http://schemas.microsoft.com/office/powerpoint/2010/main" val="188575749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 (JavaScript/VBA)</a:t>
            </a:r>
          </a:p>
        </p:txBody>
      </p:sp>
      <p:pic>
        <p:nvPicPr>
          <p:cNvPr id="5" name="Picture 4">
            <a:extLst>
              <a:ext uri="{FF2B5EF4-FFF2-40B4-BE49-F238E27FC236}">
                <a16:creationId xmlns:a16="http://schemas.microsoft.com/office/drawing/2014/main" id="{C66E08AD-B083-4B62-AD64-6A235E62A1D0}"/>
              </a:ext>
            </a:extLst>
          </p:cNvPr>
          <p:cNvPicPr>
            <a:picLocks noChangeAspect="1"/>
          </p:cNvPicPr>
          <p:nvPr/>
        </p:nvPicPr>
        <p:blipFill>
          <a:blip r:embed="rId3"/>
          <a:stretch>
            <a:fillRect/>
          </a:stretch>
        </p:blipFill>
        <p:spPr>
          <a:xfrm>
            <a:off x="2750469" y="1386702"/>
            <a:ext cx="6289151" cy="1625767"/>
          </a:xfrm>
          <a:prstGeom prst="rect">
            <a:avLst/>
          </a:prstGeom>
        </p:spPr>
      </p:pic>
      <p:pic>
        <p:nvPicPr>
          <p:cNvPr id="8" name="Picture 7">
            <a:extLst>
              <a:ext uri="{FF2B5EF4-FFF2-40B4-BE49-F238E27FC236}">
                <a16:creationId xmlns:a16="http://schemas.microsoft.com/office/drawing/2014/main" id="{7890400F-2969-4A31-A57C-CEF7AC69237A}"/>
              </a:ext>
            </a:extLst>
          </p:cNvPr>
          <p:cNvPicPr>
            <a:picLocks noChangeAspect="1"/>
          </p:cNvPicPr>
          <p:nvPr/>
        </p:nvPicPr>
        <p:blipFill>
          <a:blip r:embed="rId4"/>
          <a:stretch>
            <a:fillRect/>
          </a:stretch>
        </p:blipFill>
        <p:spPr>
          <a:xfrm>
            <a:off x="2511842" y="3290135"/>
            <a:ext cx="6867525" cy="2876550"/>
          </a:xfrm>
          <a:prstGeom prst="rect">
            <a:avLst/>
          </a:prstGeom>
        </p:spPr>
      </p:pic>
    </p:spTree>
    <p:extLst>
      <p:ext uri="{BB962C8B-B14F-4D97-AF65-F5344CB8AC3E}">
        <p14:creationId xmlns:p14="http://schemas.microsoft.com/office/powerpoint/2010/main" val="313642835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 (Office)</a:t>
            </a:r>
          </a:p>
        </p:txBody>
      </p:sp>
      <p:pic>
        <p:nvPicPr>
          <p:cNvPr id="1026" name="Picture 2" descr="The Office and AMSI integration enriches the orchestration of protection across Microsoft 365.">
            <a:extLst>
              <a:ext uri="{FF2B5EF4-FFF2-40B4-BE49-F238E27FC236}">
                <a16:creationId xmlns:a16="http://schemas.microsoft.com/office/drawing/2014/main" id="{EFA91319-1023-4FB0-89F1-73894A338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43" y="1546058"/>
            <a:ext cx="9561713" cy="466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5299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AMSI Integration (Office)</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805055" cy="1009330"/>
          </a:xfrm>
        </p:spPr>
        <p:txBody>
          <a:bodyPr/>
          <a:lstStyle/>
          <a:p>
            <a:pPr>
              <a:lnSpc>
                <a:spcPct val="100000"/>
              </a:lnSpc>
              <a:spcAft>
                <a:spcPts val="1000"/>
              </a:spcAft>
            </a:pPr>
            <a:r>
              <a:rPr lang="en-US" sz="1800" dirty="0"/>
              <a:t>In its default configuration, macros are scanned at runtime via AMSI </a:t>
            </a:r>
            <a:r>
              <a:rPr lang="en-US" sz="1800" b="1" dirty="0"/>
              <a:t>except</a:t>
            </a:r>
            <a:r>
              <a:rPr lang="en-US" sz="1800" dirty="0"/>
              <a:t> in the following scenarios:</a:t>
            </a:r>
          </a:p>
          <a:p>
            <a:pPr>
              <a:lnSpc>
                <a:spcPct val="100000"/>
              </a:lnSpc>
              <a:spcAft>
                <a:spcPts val="1000"/>
              </a:spcAft>
            </a:pPr>
            <a:endParaRPr lang="en-US" sz="1800" dirty="0"/>
          </a:p>
          <a:p>
            <a:pPr>
              <a:lnSpc>
                <a:spcPct val="100000"/>
              </a:lnSpc>
              <a:spcAft>
                <a:spcPts val="1000"/>
              </a:spcAft>
            </a:pPr>
            <a:r>
              <a:rPr lang="en-US" sz="1800" dirty="0"/>
              <a:t>Documents opened while macro security settings are set to “Enable All Macros”</a:t>
            </a:r>
          </a:p>
          <a:p>
            <a:pPr>
              <a:lnSpc>
                <a:spcPct val="100000"/>
              </a:lnSpc>
              <a:spcAft>
                <a:spcPts val="1000"/>
              </a:spcAft>
            </a:pPr>
            <a:r>
              <a:rPr lang="en-US" sz="1800" dirty="0"/>
              <a:t>Documents opened from trusted locations</a:t>
            </a:r>
          </a:p>
          <a:p>
            <a:pPr>
              <a:lnSpc>
                <a:spcPct val="100000"/>
              </a:lnSpc>
              <a:spcAft>
                <a:spcPts val="1000"/>
              </a:spcAft>
            </a:pPr>
            <a:r>
              <a:rPr lang="en-US" sz="1800" dirty="0"/>
              <a:t>Documents that are trusted documents</a:t>
            </a:r>
          </a:p>
          <a:p>
            <a:pPr>
              <a:lnSpc>
                <a:spcPct val="100000"/>
              </a:lnSpc>
              <a:spcAft>
                <a:spcPts val="1000"/>
              </a:spcAft>
            </a:pPr>
            <a:r>
              <a:rPr lang="en-US" sz="1800" dirty="0"/>
              <a:t>Documents that contain VBA that is digitally signed by a trusted publisher</a:t>
            </a:r>
            <a:endParaRPr lang="en-US" sz="1800" b="1" dirty="0"/>
          </a:p>
        </p:txBody>
      </p:sp>
    </p:spTree>
    <p:extLst>
      <p:ext uri="{BB962C8B-B14F-4D97-AF65-F5344CB8AC3E}">
        <p14:creationId xmlns:p14="http://schemas.microsoft.com/office/powerpoint/2010/main" val="272949909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801794" cy="758022"/>
          </a:xfrm>
        </p:spPr>
        <p:txBody>
          <a:bodyPr/>
          <a:lstStyle/>
          <a:p>
            <a:r>
              <a:rPr lang="en-US" dirty="0"/>
              <a:t>File Submission</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6293213" cy="1009330"/>
          </a:xfrm>
        </p:spPr>
        <p:txBody>
          <a:bodyPr/>
          <a:lstStyle/>
          <a:p>
            <a:pPr>
              <a:lnSpc>
                <a:spcPct val="100000"/>
              </a:lnSpc>
              <a:spcAft>
                <a:spcPts val="1000"/>
              </a:spcAft>
            </a:pPr>
            <a:r>
              <a:rPr lang="en-US" sz="1800" dirty="0"/>
              <a:t>If you have a file that you suspect might be malware or is being incorrectly detected, you can submit it to Microsoft for analysis. </a:t>
            </a:r>
          </a:p>
          <a:p>
            <a:pPr>
              <a:lnSpc>
                <a:spcPct val="100000"/>
              </a:lnSpc>
              <a:spcAft>
                <a:spcPts val="1000"/>
              </a:spcAft>
            </a:pPr>
            <a:endParaRPr lang="en-US" sz="1800" dirty="0"/>
          </a:p>
          <a:p>
            <a:pPr>
              <a:lnSpc>
                <a:spcPct val="100000"/>
              </a:lnSpc>
              <a:spcAft>
                <a:spcPts val="1000"/>
              </a:spcAft>
            </a:pPr>
            <a:r>
              <a:rPr lang="en-US" sz="1800" dirty="0"/>
              <a:t>Processing submissions take dedicated analyst resource. Analysis is prioritized by the number of file detections and the type of submission. Provide detailed information about the product you were using and what you were doing when you found the file.</a:t>
            </a:r>
          </a:p>
          <a:p>
            <a:pPr>
              <a:lnSpc>
                <a:spcPct val="100000"/>
              </a:lnSpc>
              <a:spcAft>
                <a:spcPts val="1000"/>
              </a:spcAft>
            </a:pPr>
            <a:endParaRPr lang="en-US" sz="1800" dirty="0"/>
          </a:p>
          <a:p>
            <a:pPr>
              <a:lnSpc>
                <a:spcPct val="100000"/>
              </a:lnSpc>
              <a:spcAft>
                <a:spcPts val="1000"/>
              </a:spcAft>
            </a:pPr>
            <a:r>
              <a:rPr lang="en-US" sz="1800" dirty="0"/>
              <a:t>Prioritized by potential impact, authenticated customer, enterprise customers with valid Software Assurance IDs (SAIDs).  SAID submissions flagged as high priority and given immediate attention.</a:t>
            </a:r>
          </a:p>
          <a:p>
            <a:pPr>
              <a:lnSpc>
                <a:spcPct val="100000"/>
              </a:lnSpc>
              <a:spcAft>
                <a:spcPts val="1000"/>
              </a:spcAft>
            </a:pPr>
            <a:endParaRPr lang="en-US" sz="1800" dirty="0"/>
          </a:p>
          <a:p>
            <a:pPr>
              <a:lnSpc>
                <a:spcPct val="100000"/>
              </a:lnSpc>
              <a:spcAft>
                <a:spcPts val="1000"/>
              </a:spcAft>
            </a:pPr>
            <a:r>
              <a:rPr lang="en-US" sz="1800" dirty="0"/>
              <a:t>Samples cannot be submitted by email. </a:t>
            </a:r>
          </a:p>
          <a:p>
            <a:pPr>
              <a:lnSpc>
                <a:spcPct val="100000"/>
              </a:lnSpc>
              <a:spcAft>
                <a:spcPts val="1000"/>
              </a:spcAft>
            </a:pPr>
            <a:endParaRPr lang="en-US" sz="1800" dirty="0"/>
          </a:p>
          <a:p>
            <a:pPr>
              <a:lnSpc>
                <a:spcPct val="100000"/>
              </a:lnSpc>
              <a:spcAft>
                <a:spcPts val="1000"/>
              </a:spcAft>
            </a:pPr>
            <a:r>
              <a:rPr lang="en-US" sz="1800" dirty="0">
                <a:hlinkClick r:id="rId3"/>
              </a:rPr>
              <a:t>https://www.microsoft.com/en-us/wdsi/filesubmission/</a:t>
            </a:r>
            <a:endParaRPr lang="en-US" sz="1800" dirty="0"/>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7" name="Picture 6">
            <a:extLst>
              <a:ext uri="{FF2B5EF4-FFF2-40B4-BE49-F238E27FC236}">
                <a16:creationId xmlns:a16="http://schemas.microsoft.com/office/drawing/2014/main" id="{BC91C521-A1BF-44B0-86B4-D7BF50410FC0}"/>
              </a:ext>
            </a:extLst>
          </p:cNvPr>
          <p:cNvPicPr>
            <a:picLocks noChangeAspect="1"/>
          </p:cNvPicPr>
          <p:nvPr/>
        </p:nvPicPr>
        <p:blipFill>
          <a:blip r:embed="rId4"/>
          <a:stretch>
            <a:fillRect/>
          </a:stretch>
        </p:blipFill>
        <p:spPr>
          <a:xfrm>
            <a:off x="7260055" y="823965"/>
            <a:ext cx="3032961" cy="1907523"/>
          </a:xfrm>
          <a:prstGeom prst="rect">
            <a:avLst/>
          </a:prstGeom>
        </p:spPr>
      </p:pic>
      <p:pic>
        <p:nvPicPr>
          <p:cNvPr id="9" name="Picture 8" descr="Graphical user interface, table&#10;&#10;Description automatically generated">
            <a:extLst>
              <a:ext uri="{FF2B5EF4-FFF2-40B4-BE49-F238E27FC236}">
                <a16:creationId xmlns:a16="http://schemas.microsoft.com/office/drawing/2014/main" id="{A7D2C3D1-821D-4D9B-88DA-E2499417D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942" y="3056020"/>
            <a:ext cx="4124401" cy="3113923"/>
          </a:xfrm>
          <a:prstGeom prst="rect">
            <a:avLst/>
          </a:prstGeom>
        </p:spPr>
      </p:pic>
    </p:spTree>
    <p:extLst>
      <p:ext uri="{BB962C8B-B14F-4D97-AF65-F5344CB8AC3E}">
        <p14:creationId xmlns:p14="http://schemas.microsoft.com/office/powerpoint/2010/main" val="192775098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354217"/>
          </a:xfrm>
        </p:spPr>
        <p:txBody>
          <a:bodyPr/>
          <a:lstStyle/>
          <a:p>
            <a:r>
              <a:rPr lang="en-US" dirty="0"/>
              <a:t>Which tool is used to dump credentials from Windows?</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77776863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9347</TotalTime>
  <Words>12628</Words>
  <Application>Microsoft Office PowerPoint</Application>
  <PresentationFormat>Widescreen</PresentationFormat>
  <Paragraphs>1369</Paragraphs>
  <Slides>147</Slides>
  <Notes>130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147</vt:i4>
      </vt:variant>
    </vt:vector>
  </HeadingPairs>
  <TitlesOfParts>
    <vt:vector size="158"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Day 2</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PowerPoint Presentation</vt:lpstr>
      <vt:lpstr>PowerPoint Presentation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Catching Attacks</vt:lpstr>
      <vt:lpstr>Catching Attacks</vt:lpstr>
      <vt:lpstr>Context Aware Questions</vt:lpstr>
      <vt:lpstr>Lead to More Questions…</vt:lpstr>
      <vt:lpstr>When all questions are answered…</vt:lpstr>
      <vt:lpstr>Attack Examples</vt:lpstr>
      <vt:lpstr>MITRE Engenuity (2020)</vt:lpstr>
      <vt:lpstr>Fileless (Sharpshooter technique)</vt:lpstr>
      <vt:lpstr>Fileless (Sharpshooter technique)</vt:lpstr>
      <vt:lpstr>Fileless (GandCrab + Dofoil)</vt:lpstr>
      <vt:lpstr>BISMUTH</vt:lpstr>
      <vt:lpstr>BISMUTH (Analysis)</vt:lpstr>
      <vt:lpstr>NOBELIUM</vt:lpstr>
      <vt:lpstr>NOBELIUM (EnvyScout)</vt:lpstr>
      <vt:lpstr>NOBELIUM (EnvyScout)</vt:lpstr>
      <vt:lpstr>NOBELIUM (BoomBox)</vt:lpstr>
      <vt:lpstr>NOBELIUM (NativeZone)</vt:lpstr>
      <vt:lpstr>Microsoft Defender - Attack Benefits</vt:lpstr>
      <vt:lpstr>Microsoft Defender - Attack Benefits</vt:lpstr>
      <vt:lpstr>Microsoft Defender vs Other Providers</vt:lpstr>
      <vt:lpstr>Microsoft Defender vs Other Providers</vt:lpstr>
      <vt:lpstr>Full Group Activity:  Attack Patterns</vt:lpstr>
      <vt:lpstr>Mentimeter Poll</vt:lpstr>
      <vt:lpstr>Breakout Activity:  Attack Patterns</vt:lpstr>
      <vt:lpstr>Build Hands-on Lab:  Attack Simulation</vt:lpstr>
      <vt:lpstr>PowerPoint Presentation</vt:lpstr>
      <vt:lpstr>PowerPoint Presentation</vt:lpstr>
      <vt:lpstr>Windows Defender + Microsoft Defender</vt:lpstr>
      <vt:lpstr>System Guard</vt:lpstr>
      <vt:lpstr>System Guard</vt:lpstr>
      <vt:lpstr>Secure Boot</vt:lpstr>
      <vt:lpstr>Controlled Folder Access</vt:lpstr>
      <vt:lpstr>Unified Extensible Firmware Interface (UEFI) scanner</vt:lpstr>
      <vt:lpstr>UEFI Architecture</vt:lpstr>
      <vt:lpstr>Device Health</vt:lpstr>
      <vt:lpstr>Trusted Platform Module (TPM)</vt:lpstr>
      <vt:lpstr>Question…</vt:lpstr>
      <vt:lpstr>Attack Analysis</vt:lpstr>
      <vt:lpstr>Attack Analysis (Traditional)</vt:lpstr>
      <vt:lpstr>High vs Low Entropy</vt:lpstr>
      <vt:lpstr>Portable Executable (PE) Files</vt:lpstr>
      <vt:lpstr>X86 vs x64 vs MSIL</vt:lpstr>
      <vt:lpstr>Attack Analysis (Windows)</vt:lpstr>
      <vt:lpstr>Attack Analysis (Machine Learning)</vt:lpstr>
      <vt:lpstr>Windows Antimalware Scan Interface (AMSI)</vt:lpstr>
      <vt:lpstr>AMSI Integration</vt:lpstr>
      <vt:lpstr>AMSI Architecture</vt:lpstr>
      <vt:lpstr>AMSI Integration (PowerShell)</vt:lpstr>
      <vt:lpstr>AMSI Integration (PowerShell)</vt:lpstr>
      <vt:lpstr>AMSI Integration (JavaScript/VBA)</vt:lpstr>
      <vt:lpstr>AMSI Integration (Office)</vt:lpstr>
      <vt:lpstr>AMSI Integration (Office)</vt:lpstr>
      <vt:lpstr>File Submission</vt:lpstr>
      <vt:lpstr>Question…</vt:lpstr>
      <vt:lpstr>Emerging Threats</vt:lpstr>
      <vt:lpstr>OASIS</vt:lpstr>
      <vt:lpstr>OASIS CTI TC</vt:lpstr>
      <vt:lpstr>Structured Threat Information Expression (STIX™)</vt:lpstr>
      <vt:lpstr>TAXII</vt:lpstr>
      <vt:lpstr>Question…</vt:lpstr>
      <vt:lpstr>Best Practices</vt:lpstr>
      <vt:lpstr>Best Practices</vt:lpstr>
      <vt:lpstr>Best Practices (Cont)</vt:lpstr>
      <vt:lpstr>Preventing Attacks</vt:lpstr>
      <vt:lpstr>Build Hands-on Lab:  Attack Simulation</vt:lpstr>
      <vt:lpstr>PowerPoint Presentation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PowerPoint Presentation</vt:lpstr>
      <vt:lpstr>Breakout Activity:  Restoring Systems</vt:lpstr>
      <vt:lpstr>Build Hands-on Lab:  Restoring Systems</vt:lpstr>
      <vt:lpstr>Security Resources</vt:lpstr>
      <vt:lpstr>Customer Training</vt:lpstr>
      <vt:lpstr>Security Resources</vt:lpstr>
      <vt:lpstr>Full Group Activity:  Restoring Systems</vt:lpstr>
      <vt:lpstr>Mentimeter Poll</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724</cp:revision>
  <dcterms:created xsi:type="dcterms:W3CDTF">2020-05-01T23:34:12Z</dcterms:created>
  <dcterms:modified xsi:type="dcterms:W3CDTF">2021-06-28T19:16:56Z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